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1" autoAdjust="0"/>
    <p:restoredTop sz="94660"/>
  </p:normalViewPr>
  <p:slideViewPr>
    <p:cSldViewPr>
      <p:cViewPr varScale="1">
        <p:scale>
          <a:sx n="83" d="100"/>
          <a:sy n="83" d="100"/>
        </p:scale>
        <p:origin x="1454"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FDA7D4-3582-4AB3-8022-F95E82C72040}" type="datetimeFigureOut">
              <a:rPr lang="pl-PL" smtClean="0"/>
              <a:pPr/>
              <a:t>24.03.2020</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E82539-08DD-47F1-A422-36B68E59DA4F}" type="slidenum">
              <a:rPr lang="pl-PL" smtClean="0"/>
              <a:pPr/>
              <a:t>‹#›</a:t>
            </a:fld>
            <a:endParaRPr lang="pl-PL"/>
          </a:p>
        </p:txBody>
      </p:sp>
    </p:spTree>
    <p:extLst>
      <p:ext uri="{BB962C8B-B14F-4D97-AF65-F5344CB8AC3E}">
        <p14:creationId xmlns:p14="http://schemas.microsoft.com/office/powerpoint/2010/main" val="3783424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8A0B6616-FDCF-4C3F-BF92-2A35FD5FBADE}" type="datetime1">
              <a:rPr lang="pl-PL" smtClean="0"/>
              <a:pPr/>
              <a:t>24.03.2020</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70EC5629-88F5-450C-8D35-A4404742F285}" type="slidenum">
              <a:rPr lang="pl-PL" smtClean="0"/>
              <a:pPr/>
              <a:t>‹#›</a:t>
            </a:fld>
            <a:endParaRPr lang="pl-P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37E2A42-433F-4936-839C-C5B9202E0A20}" type="datetime1">
              <a:rPr lang="pl-PL" smtClean="0"/>
              <a:pPr/>
              <a:t>24.03.2020</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70EC5629-88F5-450C-8D35-A4404742F285}" type="slidenum">
              <a:rPr lang="pl-PL" smtClean="0"/>
              <a:pPr/>
              <a:t>‹#›</a:t>
            </a:fld>
            <a:endParaRPr lang="pl-P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E578DBD-6AC0-4117-B1DC-76A1203980C4}" type="datetime1">
              <a:rPr lang="pl-PL" smtClean="0"/>
              <a:pPr/>
              <a:t>24.03.2020</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70EC5629-88F5-450C-8D35-A4404742F285}" type="slidenum">
              <a:rPr lang="pl-PL" smtClean="0"/>
              <a:pPr/>
              <a:t>‹#›</a:t>
            </a:fld>
            <a:endParaRPr lang="pl-P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0A56139-8752-4C54-8107-6676346084E6}" type="datetime1">
              <a:rPr lang="pl-PL" smtClean="0"/>
              <a:pPr/>
              <a:t>24.03.2020</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70EC5629-88F5-450C-8D35-A4404742F285}" type="slidenum">
              <a:rPr lang="pl-PL" smtClean="0"/>
              <a:pPr/>
              <a:t>‹#›</a:t>
            </a:fld>
            <a:endParaRPr lang="pl-P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7CD98BC-7531-4C4A-9644-734B5B574DFD}" type="datetime1">
              <a:rPr lang="pl-PL" smtClean="0"/>
              <a:pPr/>
              <a:t>24.03.2020</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70EC5629-88F5-450C-8D35-A4404742F285}" type="slidenum">
              <a:rPr lang="pl-PL" smtClean="0"/>
              <a:pPr/>
              <a:t>‹#›</a:t>
            </a:fld>
            <a:endParaRPr lang="pl-P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00E6F45F-3EA8-4B0E-9FC2-CF6B7494490E}" type="datetime1">
              <a:rPr lang="pl-PL" smtClean="0"/>
              <a:pPr/>
              <a:t>24.03.2020</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70EC5629-88F5-450C-8D35-A4404742F285}" type="slidenum">
              <a:rPr lang="pl-PL" smtClean="0"/>
              <a:pPr/>
              <a:t>‹#›</a:t>
            </a:fld>
            <a:endParaRPr lang="pl-P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C2A92688-B739-44C4-8CB3-D1598AF19B80}" type="datetime1">
              <a:rPr lang="pl-PL" smtClean="0"/>
              <a:pPr/>
              <a:t>24.03.2020</a:t>
            </a:fld>
            <a:endParaRPr lang="pl-PL" dirty="0"/>
          </a:p>
        </p:txBody>
      </p:sp>
      <p:sp>
        <p:nvSpPr>
          <p:cNvPr id="8" name="Symbol zastępczy stopki 7"/>
          <p:cNvSpPr>
            <a:spLocks noGrp="1"/>
          </p:cNvSpPr>
          <p:nvPr>
            <p:ph type="ftr" sz="quarter" idx="11"/>
          </p:nvPr>
        </p:nvSpPr>
        <p:spPr/>
        <p:txBody>
          <a:bodyPr/>
          <a:lstStyle/>
          <a:p>
            <a:endParaRPr lang="pl-PL" dirty="0"/>
          </a:p>
        </p:txBody>
      </p:sp>
      <p:sp>
        <p:nvSpPr>
          <p:cNvPr id="9" name="Symbol zastępczy numeru slajdu 8"/>
          <p:cNvSpPr>
            <a:spLocks noGrp="1"/>
          </p:cNvSpPr>
          <p:nvPr>
            <p:ph type="sldNum" sz="quarter" idx="12"/>
          </p:nvPr>
        </p:nvSpPr>
        <p:spPr/>
        <p:txBody>
          <a:bodyPr/>
          <a:lstStyle/>
          <a:p>
            <a:fld id="{70EC5629-88F5-450C-8D35-A4404742F285}" type="slidenum">
              <a:rPr lang="pl-PL" smtClean="0"/>
              <a:pPr/>
              <a:t>‹#›</a:t>
            </a:fld>
            <a:endParaRPr lang="pl-P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0E8EBEBC-248D-470B-8B87-D1DD3A0D3CB9}" type="datetime1">
              <a:rPr lang="pl-PL" smtClean="0"/>
              <a:pPr/>
              <a:t>24.03.2020</a:t>
            </a:fld>
            <a:endParaRPr lang="pl-PL"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70EC5629-88F5-450C-8D35-A4404742F285}" type="slidenum">
              <a:rPr lang="pl-PL" smtClean="0"/>
              <a:pPr/>
              <a:t>‹#›</a:t>
            </a:fld>
            <a:endParaRPr lang="pl-P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A4BEB15-8F63-4BF9-A7F2-C8B1CF251B36}" type="datetime1">
              <a:rPr lang="pl-PL" smtClean="0"/>
              <a:pPr/>
              <a:t>24.03.2020</a:t>
            </a:fld>
            <a:endParaRPr lang="pl-PL" dirty="0"/>
          </a:p>
        </p:txBody>
      </p:sp>
      <p:sp>
        <p:nvSpPr>
          <p:cNvPr id="3" name="Symbol zastępczy stopki 2"/>
          <p:cNvSpPr>
            <a:spLocks noGrp="1"/>
          </p:cNvSpPr>
          <p:nvPr>
            <p:ph type="ftr" sz="quarter" idx="1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70EC5629-88F5-450C-8D35-A4404742F285}" type="slidenum">
              <a:rPr lang="pl-PL" smtClean="0"/>
              <a:pPr/>
              <a:t>‹#›</a:t>
            </a:fld>
            <a:endParaRPr lang="pl-P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BBEF0BB0-BCBF-4CB3-B618-FA5E6135FBB0}" type="datetime1">
              <a:rPr lang="pl-PL" smtClean="0"/>
              <a:pPr/>
              <a:t>24.03.2020</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70EC5629-88F5-450C-8D35-A4404742F285}" type="slidenum">
              <a:rPr lang="pl-PL" smtClean="0"/>
              <a:pPr/>
              <a:t>‹#›</a:t>
            </a:fld>
            <a:endParaRPr lang="pl-P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81B0FD3E-9645-4967-B56F-8B85B3D37C77}" type="datetime1">
              <a:rPr lang="pl-PL" smtClean="0"/>
              <a:pPr/>
              <a:t>24.03.2020</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70EC5629-88F5-450C-8D35-A4404742F285}" type="slidenum">
              <a:rPr lang="pl-PL" smtClean="0"/>
              <a:pPr/>
              <a:t>‹#›</a:t>
            </a:fld>
            <a:endParaRPr lang="pl-P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55E215-F588-40C6-9AE3-A91F97FF5CAA}" type="datetime1">
              <a:rPr lang="pl-PL" smtClean="0"/>
              <a:pPr/>
              <a:t>24.03.2020</a:t>
            </a:fld>
            <a:endParaRPr lang="pl-PL"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EC5629-88F5-450C-8D35-A4404742F285}" type="slidenum">
              <a:rPr lang="pl-PL" smtClean="0"/>
              <a:pPr/>
              <a:t>‹#›</a:t>
            </a:fld>
            <a:endParaRPr lang="pl-PL"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16.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357290" y="857232"/>
            <a:ext cx="3069688" cy="769441"/>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pl-PL" sz="4400" b="1" cap="all" spc="0" dirty="0" smtClean="0">
                <a:ln/>
                <a:solidFill>
                  <a:schemeClr val="accent5">
                    <a:lumMod val="20000"/>
                    <a:lumOff val="80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Ugryzienia</a:t>
            </a:r>
            <a:endParaRPr lang="pl-PL" sz="4400" b="1" cap="all" spc="0" dirty="0">
              <a:ln/>
              <a:solidFill>
                <a:schemeClr val="accent5">
                  <a:lumMod val="20000"/>
                  <a:lumOff val="80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Podtytuł 2"/>
          <p:cNvSpPr>
            <a:spLocks noGrp="1"/>
          </p:cNvSpPr>
          <p:nvPr>
            <p:ph type="subTitle" idx="1"/>
          </p:nvPr>
        </p:nvSpPr>
        <p:spPr>
          <a:xfrm>
            <a:off x="1357290" y="5105400"/>
            <a:ext cx="6400800" cy="1752600"/>
          </a:xfrm>
        </p:spPr>
        <p:txBody>
          <a:bodyPr/>
          <a:lstStyle/>
          <a:p>
            <a:endParaRPr lang="pl-PL" dirty="0">
              <a:solidFill>
                <a:schemeClr val="tx1">
                  <a:lumMod val="65000"/>
                  <a:lumOff val="35000"/>
                </a:schemeClr>
              </a:solidFill>
            </a:endParaRPr>
          </a:p>
        </p:txBody>
      </p:sp>
      <p:sp>
        <p:nvSpPr>
          <p:cNvPr id="7" name="Symbol zastępczy numeru slajdu 6"/>
          <p:cNvSpPr>
            <a:spLocks noGrp="1"/>
          </p:cNvSpPr>
          <p:nvPr>
            <p:ph type="sldNum" sz="quarter" idx="12"/>
          </p:nvPr>
        </p:nvSpPr>
        <p:spPr/>
        <p:txBody>
          <a:bodyPr/>
          <a:lstStyle/>
          <a:p>
            <a:fld id="{70EC5629-88F5-450C-8D35-A4404742F285}" type="slidenum">
              <a:rPr lang="pl-PL" smtClean="0"/>
              <a:pPr/>
              <a:t>1</a:t>
            </a:fld>
            <a:endParaRPr lang="pl-PL" dirty="0"/>
          </a:p>
        </p:txBody>
      </p:sp>
      <p:sp>
        <p:nvSpPr>
          <p:cNvPr id="5" name="Prostokąt 4"/>
          <p:cNvSpPr/>
          <p:nvPr/>
        </p:nvSpPr>
        <p:spPr>
          <a:xfrm>
            <a:off x="2714612" y="3786190"/>
            <a:ext cx="6143636" cy="769441"/>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pl-PL" sz="4400" b="1" cap="all" spc="0" dirty="0" smtClean="0">
                <a:ln/>
                <a:solidFill>
                  <a:schemeClr val="accent5">
                    <a:lumMod val="20000"/>
                    <a:lumOff val="80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ukąszenia i </a:t>
            </a:r>
            <a:r>
              <a:rPr lang="pl-PL" sz="4400" b="1" cap="all" dirty="0">
                <a:ln/>
                <a:solidFill>
                  <a:schemeClr val="accent5">
                    <a:lumMod val="20000"/>
                    <a:lumOff val="80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pl-PL" sz="4400" b="1" cap="all" spc="0" dirty="0" smtClean="0">
                <a:ln/>
                <a:solidFill>
                  <a:schemeClr val="accent5">
                    <a:lumMod val="20000"/>
                    <a:lumOff val="80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użądlenia</a:t>
            </a:r>
            <a:endParaRPr lang="pl-PL" sz="4400" b="1" cap="all" spc="0" dirty="0">
              <a:ln/>
              <a:solidFill>
                <a:schemeClr val="accent5">
                  <a:lumMod val="20000"/>
                  <a:lumOff val="80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pic>
        <p:nvPicPr>
          <p:cNvPr id="8" name="Obraz 7" descr="19106.jpg"/>
          <p:cNvPicPr>
            <a:picLocks noChangeAspect="1"/>
          </p:cNvPicPr>
          <p:nvPr/>
        </p:nvPicPr>
        <p:blipFill>
          <a:blip r:embed="rId2"/>
          <a:stretch>
            <a:fillRect/>
          </a:stretch>
        </p:blipFill>
        <p:spPr>
          <a:xfrm>
            <a:off x="571472" y="2000240"/>
            <a:ext cx="1905000" cy="2343150"/>
          </a:xfrm>
          <a:prstGeom prst="rect">
            <a:avLst/>
          </a:prstGeom>
        </p:spPr>
      </p:pic>
      <p:pic>
        <p:nvPicPr>
          <p:cNvPr id="11" name="Obraz 10" descr="karetka.jpg"/>
          <p:cNvPicPr>
            <a:picLocks noChangeAspect="1"/>
          </p:cNvPicPr>
          <p:nvPr/>
        </p:nvPicPr>
        <p:blipFill>
          <a:blip r:embed="rId3"/>
          <a:stretch>
            <a:fillRect/>
          </a:stretch>
        </p:blipFill>
        <p:spPr>
          <a:xfrm>
            <a:off x="4857752" y="571480"/>
            <a:ext cx="3643338" cy="2474720"/>
          </a:xfrm>
          <a:prstGeom prst="rect">
            <a:avLst/>
          </a:prstGeom>
        </p:spPr>
      </p:pic>
    </p:spTree>
  </p:cSld>
  <p:clrMapOvr>
    <a:masterClrMapping/>
  </p:clrMapOvr>
  <p:transition advTm="5000">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1000"/>
                                        <p:tgtEl>
                                          <p:spTgt spid="4">
                                            <p:txEl>
                                              <p:pRg st="0" end="0"/>
                                            </p:txEl>
                                          </p:spTgt>
                                        </p:tgtEl>
                                      </p:cBhvr>
                                    </p:animEffect>
                                  </p:childTnLst>
                                </p:cTn>
                              </p:par>
                              <p:par>
                                <p:cTn id="8" presetID="22" presetClass="entr" presetSubtype="8" fill="hold" grpId="0" nodeType="withEffect">
                                  <p:stCondLst>
                                    <p:cond delay="0"/>
                                  </p:stCondLst>
                                  <p:iterate type="wd">
                                    <p:tmPct val="10000"/>
                                  </p:iterate>
                                  <p:childTnLst>
                                    <p:set>
                                      <p:cBhvr>
                                        <p:cTn id="9" dur="1" fill="hold">
                                          <p:stCondLst>
                                            <p:cond delay="0"/>
                                          </p:stCondLst>
                                        </p:cTn>
                                        <p:tgtEl>
                                          <p:spTgt spid="5">
                                            <p:txEl>
                                              <p:pRg st="0" end="0"/>
                                            </p:txEl>
                                          </p:spTgt>
                                        </p:tgtEl>
                                        <p:attrNameLst>
                                          <p:attrName>style.visibility</p:attrName>
                                        </p:attrNameLst>
                                      </p:cBhvr>
                                      <p:to>
                                        <p:strVal val="visible"/>
                                      </p:to>
                                    </p:set>
                                    <p:animEffect transition="in" filter="wipe(left)">
                                      <p:cBhvr>
                                        <p:cTn id="10" dur="1000"/>
                                        <p:tgtEl>
                                          <p:spTgt spid="5">
                                            <p:txEl>
                                              <p:pRg st="0" end="0"/>
                                            </p:txEl>
                                          </p:spTgt>
                                        </p:tgtEl>
                                      </p:cBhvr>
                                    </p:animEffect>
                                  </p:childTnLst>
                                </p:cTn>
                              </p:par>
                            </p:childTnLst>
                          </p:cTn>
                        </p:par>
                        <p:par>
                          <p:cTn id="11" fill="hold">
                            <p:stCondLst>
                              <p:cond delay="1200"/>
                            </p:stCondLst>
                            <p:childTnLst>
                              <p:par>
                                <p:cTn id="12" presetID="22" presetClass="entr" presetSubtype="8" fill="hold" grpId="0" nodeType="afterEffect" nodePh="1">
                                  <p:stCondLst>
                                    <p:cond delay="1500"/>
                                  </p:stCondLst>
                                  <p:endCondLst>
                                    <p:cond evt="begin" delay="0">
                                      <p:tn val="12"/>
                                    </p:cond>
                                  </p:end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left)">
                                      <p:cBhvr>
                                        <p:cTn id="14" dur="1000"/>
                                        <p:tgtEl>
                                          <p:spTgt spid="3">
                                            <p:txEl>
                                              <p:pRg st="0" end="0"/>
                                            </p:txEl>
                                          </p:spTgt>
                                        </p:tgtEl>
                                      </p:cBhvr>
                                    </p:animEffect>
                                  </p:childTnLst>
                                </p:cTn>
                              </p:par>
                              <p:par>
                                <p:cTn id="15" presetID="10" presetClass="entr" presetSubtype="0" fill="hold" nodeType="withEffect">
                                  <p:stCondLst>
                                    <p:cond delay="100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childTnLst>
                                </p:cTn>
                              </p:par>
                              <p:par>
                                <p:cTn id="18" presetID="10" presetClass="entr" presetSubtype="0"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3" grpId="0" build="p" rev="1"/>
      <p:bldP spid="5" grpId="0" build="p" rev="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Użądlenie:</a:t>
            </a:r>
            <a:endParaRPr lang="pl-PL" dirty="0"/>
          </a:p>
        </p:txBody>
      </p:sp>
      <p:sp>
        <p:nvSpPr>
          <p:cNvPr id="3" name="Symbol zastępczy zawartości 2"/>
          <p:cNvSpPr>
            <a:spLocks noGrp="1"/>
          </p:cNvSpPr>
          <p:nvPr>
            <p:ph idx="1"/>
          </p:nvPr>
        </p:nvSpPr>
        <p:spPr/>
        <p:txBody>
          <a:bodyPr>
            <a:normAutofit lnSpcReduction="10000"/>
          </a:bodyPr>
          <a:lstStyle/>
          <a:p>
            <a:pPr>
              <a:buNone/>
            </a:pPr>
            <a:r>
              <a:rPr lang="pl-PL" dirty="0"/>
              <a:t>Wpływ na człowieka:</a:t>
            </a:r>
          </a:p>
          <a:p>
            <a:r>
              <a:rPr lang="pl-PL" dirty="0"/>
              <a:t>Niektóre osoby są bardzo wrażliwe na jad owadów, dlatego też na przykład, kiedy dojdzie do użądlenia w jamie ustnej, lub w gardle, może dojść do uduszenia, wtedy należy podać kostkę lody do ssania, w celu złagodzenia bólu i bezzwłocznie udać się do szpitala. Użądlenie może spowodować wstrząs.</a:t>
            </a:r>
          </a:p>
          <a:p>
            <a:endParaRPr lang="pl-PL" dirty="0"/>
          </a:p>
        </p:txBody>
      </p:sp>
      <p:sp>
        <p:nvSpPr>
          <p:cNvPr id="4" name="Symbol zastępczy numeru slajdu 3"/>
          <p:cNvSpPr>
            <a:spLocks noGrp="1"/>
          </p:cNvSpPr>
          <p:nvPr>
            <p:ph type="sldNum" sz="quarter" idx="12"/>
          </p:nvPr>
        </p:nvSpPr>
        <p:spPr/>
        <p:txBody>
          <a:bodyPr/>
          <a:lstStyle/>
          <a:p>
            <a:fld id="{70EC5629-88F5-450C-8D35-A4404742F285}" type="slidenum">
              <a:rPr lang="pl-PL" smtClean="0"/>
              <a:pPr/>
              <a:t>10</a:t>
            </a:fld>
            <a:endParaRPr lang="pl-PL" dirty="0"/>
          </a:p>
        </p:txBody>
      </p:sp>
    </p:spTree>
  </p:cSld>
  <p:clrMapOvr>
    <a:masterClrMapping/>
  </p:clrMapOvr>
  <p:transition advTm="10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0034" y="1689095"/>
            <a:ext cx="8158162" cy="5168905"/>
          </a:xfrm>
        </p:spPr>
        <p:txBody>
          <a:bodyPr>
            <a:normAutofit lnSpcReduction="10000"/>
          </a:bodyPr>
          <a:lstStyle/>
          <a:p>
            <a:pPr>
              <a:buNone/>
            </a:pPr>
            <a:r>
              <a:rPr lang="pl-PL" dirty="0" smtClean="0"/>
              <a:t>Objawy</a:t>
            </a:r>
            <a:r>
              <a:rPr lang="pl-PL" dirty="0"/>
              <a:t>:</a:t>
            </a:r>
          </a:p>
          <a:p>
            <a:r>
              <a:rPr lang="pl-PL" dirty="0" smtClean="0"/>
              <a:t>bolesność</a:t>
            </a:r>
            <a:r>
              <a:rPr lang="pl-PL" dirty="0"/>
              <a:t>, pieczenie lub swędzenie, zaczerwienienie i obrzęk miejsca użądlenia </a:t>
            </a:r>
            <a:br>
              <a:rPr lang="pl-PL" dirty="0"/>
            </a:br>
            <a:r>
              <a:rPr lang="pl-PL" dirty="0"/>
              <a:t> u osób uczulonych mogą wystąpić następujące objawy ogólne: </a:t>
            </a:r>
            <a:br>
              <a:rPr lang="pl-PL" dirty="0"/>
            </a:br>
            <a:r>
              <a:rPr lang="pl-PL" dirty="0"/>
              <a:t>a) dreszcze </a:t>
            </a:r>
            <a:br>
              <a:rPr lang="pl-PL" dirty="0"/>
            </a:br>
            <a:r>
              <a:rPr lang="pl-PL" dirty="0"/>
              <a:t>b) podwyższona temperatura ciała </a:t>
            </a:r>
            <a:br>
              <a:rPr lang="pl-PL" dirty="0"/>
            </a:br>
            <a:r>
              <a:rPr lang="pl-PL" dirty="0"/>
              <a:t>c) bóle i zawroty głowy </a:t>
            </a:r>
            <a:br>
              <a:rPr lang="pl-PL" dirty="0"/>
            </a:br>
            <a:r>
              <a:rPr lang="pl-PL" dirty="0"/>
              <a:t>d) przyspieszenie tętna </a:t>
            </a:r>
            <a:br>
              <a:rPr lang="pl-PL" dirty="0"/>
            </a:br>
            <a:r>
              <a:rPr lang="pl-PL" dirty="0"/>
              <a:t>e) duszność i zaburzenia oddychania</a:t>
            </a:r>
            <a:br>
              <a:rPr lang="pl-PL" dirty="0"/>
            </a:br>
            <a:r>
              <a:rPr lang="pl-PL" dirty="0"/>
              <a:t>f) omdlenie</a:t>
            </a:r>
          </a:p>
          <a:p>
            <a:endParaRPr lang="pl-PL" dirty="0"/>
          </a:p>
        </p:txBody>
      </p:sp>
      <p:sp>
        <p:nvSpPr>
          <p:cNvPr id="5" name="Symbol zastępczy numeru slajdu 4"/>
          <p:cNvSpPr>
            <a:spLocks noGrp="1"/>
          </p:cNvSpPr>
          <p:nvPr>
            <p:ph type="sldNum" sz="quarter" idx="12"/>
          </p:nvPr>
        </p:nvSpPr>
        <p:spPr/>
        <p:txBody>
          <a:bodyPr/>
          <a:lstStyle/>
          <a:p>
            <a:fld id="{70EC5629-88F5-450C-8D35-A4404742F285}" type="slidenum">
              <a:rPr lang="pl-PL" smtClean="0"/>
              <a:pPr/>
              <a:t>11</a:t>
            </a:fld>
            <a:endParaRPr lang="pl-PL" dirty="0"/>
          </a:p>
        </p:txBody>
      </p:sp>
      <p:pic>
        <p:nvPicPr>
          <p:cNvPr id="4" name="Obraz 3" descr="omdlenie.jpg"/>
          <p:cNvPicPr>
            <a:picLocks noChangeAspect="1"/>
          </p:cNvPicPr>
          <p:nvPr/>
        </p:nvPicPr>
        <p:blipFill>
          <a:blip r:embed="rId2"/>
          <a:stretch>
            <a:fillRect/>
          </a:stretch>
        </p:blipFill>
        <p:spPr>
          <a:xfrm>
            <a:off x="2500298" y="214290"/>
            <a:ext cx="2714644" cy="1968450"/>
          </a:xfrm>
          <a:prstGeom prst="rect">
            <a:avLst/>
          </a:prstGeom>
        </p:spPr>
      </p:pic>
      <p:pic>
        <p:nvPicPr>
          <p:cNvPr id="6" name="Obraz 5" descr="2244.jpg"/>
          <p:cNvPicPr>
            <a:picLocks noChangeAspect="1"/>
          </p:cNvPicPr>
          <p:nvPr/>
        </p:nvPicPr>
        <p:blipFill>
          <a:blip r:embed="rId3"/>
          <a:stretch>
            <a:fillRect/>
          </a:stretch>
        </p:blipFill>
        <p:spPr>
          <a:xfrm>
            <a:off x="6786578" y="214290"/>
            <a:ext cx="2071702" cy="2225161"/>
          </a:xfrm>
          <a:prstGeom prst="rect">
            <a:avLst/>
          </a:prstGeom>
        </p:spPr>
      </p:pic>
    </p:spTree>
  </p:cSld>
  <p:clrMapOvr>
    <a:masterClrMapping/>
  </p:clrMapOvr>
  <p:transition advTm="10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up)">
                                      <p:cBhvr>
                                        <p:cTn id="16" dur="500"/>
                                        <p:tgtEl>
                                          <p:spTgt spid="4"/>
                                        </p:tgtEl>
                                      </p:cBhvr>
                                    </p:animEffect>
                                  </p:childTnLst>
                                </p:cTn>
                              </p:par>
                              <p:par>
                                <p:cTn id="17" presetID="22" presetClass="entr" presetSubtype="1"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up)">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85720" y="214290"/>
            <a:ext cx="8229600" cy="4525963"/>
          </a:xfrm>
        </p:spPr>
        <p:txBody>
          <a:bodyPr>
            <a:normAutofit fontScale="77500" lnSpcReduction="20000"/>
          </a:bodyPr>
          <a:lstStyle/>
          <a:p>
            <a:pPr>
              <a:buNone/>
            </a:pPr>
            <a:r>
              <a:rPr lang="pl-PL" dirty="0"/>
              <a:t>Pomoc</a:t>
            </a:r>
            <a:r>
              <a:rPr lang="pl-PL" dirty="0" smtClean="0"/>
              <a:t>:</a:t>
            </a:r>
            <a:r>
              <a:rPr lang="pl-PL" dirty="0"/>
              <a:t> </a:t>
            </a:r>
          </a:p>
          <a:p>
            <a:r>
              <a:rPr lang="pl-PL" dirty="0"/>
              <a:t>Uspokojenie poszkodowanego </a:t>
            </a:r>
            <a:br>
              <a:rPr lang="pl-PL" dirty="0"/>
            </a:br>
            <a:r>
              <a:rPr lang="pl-PL" dirty="0" smtClean="0"/>
              <a:t> </a:t>
            </a:r>
            <a:r>
              <a:rPr lang="pl-PL" dirty="0"/>
              <a:t>Wezwanie pomocy </a:t>
            </a:r>
            <a:endParaRPr lang="pl-PL" dirty="0" smtClean="0"/>
          </a:p>
          <a:p>
            <a:r>
              <a:rPr lang="pl-PL" dirty="0" smtClean="0"/>
              <a:t>Usunięcie </a:t>
            </a:r>
            <a:r>
              <a:rPr lang="pl-PL" dirty="0"/>
              <a:t>żądła (pęsetą) w taki sposób, aby nie uszkodzić zbiorniczka z trucizną(chwyć żądło tuż przy powierzchni skóry) </a:t>
            </a:r>
            <a:endParaRPr lang="pl-PL" dirty="0" smtClean="0"/>
          </a:p>
          <a:p>
            <a:r>
              <a:rPr lang="pl-PL" dirty="0" smtClean="0"/>
              <a:t>Stosowanie </a:t>
            </a:r>
            <a:r>
              <a:rPr lang="pl-PL" dirty="0"/>
              <a:t>zimnych okładów w celu </a:t>
            </a:r>
            <a:r>
              <a:rPr lang="pl-PL" dirty="0" smtClean="0"/>
              <a:t>złagodzenia </a:t>
            </a:r>
            <a:r>
              <a:rPr lang="pl-PL" dirty="0"/>
              <a:t>bólu i ograniczenia obrzęku (roztwór dwuwęglanu sodowego neutralizuje kwas mrówkowy znajdujący się w wydzielinie wstrzykniętej przez owada) </a:t>
            </a:r>
            <a:endParaRPr lang="pl-PL" dirty="0" smtClean="0"/>
          </a:p>
          <a:p>
            <a:r>
              <a:rPr lang="pl-PL" dirty="0" smtClean="0"/>
              <a:t>Podanie </a:t>
            </a:r>
            <a:r>
              <a:rPr lang="pl-PL" dirty="0"/>
              <a:t>kostki lodu do ssania (lód zmniejsza obrzęk) w przypadku ukąszenia w obrębie jamy ustnej i szyi)</a:t>
            </a:r>
          </a:p>
          <a:p>
            <a:r>
              <a:rPr lang="pl-PL" dirty="0"/>
              <a:t>Ułożenie w pozycji pół siedzącej</a:t>
            </a:r>
          </a:p>
          <a:p>
            <a:endParaRPr lang="pl-PL" dirty="0"/>
          </a:p>
        </p:txBody>
      </p:sp>
      <p:sp>
        <p:nvSpPr>
          <p:cNvPr id="7" name="Symbol zastępczy numeru slajdu 6"/>
          <p:cNvSpPr>
            <a:spLocks noGrp="1"/>
          </p:cNvSpPr>
          <p:nvPr>
            <p:ph type="sldNum" sz="quarter" idx="12"/>
          </p:nvPr>
        </p:nvSpPr>
        <p:spPr/>
        <p:txBody>
          <a:bodyPr/>
          <a:lstStyle/>
          <a:p>
            <a:fld id="{70EC5629-88F5-450C-8D35-A4404742F285}" type="slidenum">
              <a:rPr lang="pl-PL" smtClean="0"/>
              <a:pPr/>
              <a:t>12</a:t>
            </a:fld>
            <a:endParaRPr lang="pl-PL" dirty="0"/>
          </a:p>
        </p:txBody>
      </p:sp>
      <p:pic>
        <p:nvPicPr>
          <p:cNvPr id="4" name="Obraz 3" descr="zadlo.jpg"/>
          <p:cNvPicPr>
            <a:picLocks noChangeAspect="1"/>
          </p:cNvPicPr>
          <p:nvPr/>
        </p:nvPicPr>
        <p:blipFill>
          <a:blip r:embed="rId2"/>
          <a:stretch>
            <a:fillRect/>
          </a:stretch>
        </p:blipFill>
        <p:spPr>
          <a:xfrm>
            <a:off x="714348" y="4572008"/>
            <a:ext cx="2540000" cy="2032000"/>
          </a:xfrm>
          <a:prstGeom prst="rect">
            <a:avLst/>
          </a:prstGeom>
        </p:spPr>
      </p:pic>
      <p:pic>
        <p:nvPicPr>
          <p:cNvPr id="5" name="Obraz 4" descr="lod.jpg"/>
          <p:cNvPicPr>
            <a:picLocks noChangeAspect="1"/>
          </p:cNvPicPr>
          <p:nvPr/>
        </p:nvPicPr>
        <p:blipFill>
          <a:blip r:embed="rId3"/>
          <a:stretch>
            <a:fillRect/>
          </a:stretch>
        </p:blipFill>
        <p:spPr>
          <a:xfrm>
            <a:off x="6215074" y="4643446"/>
            <a:ext cx="2500330" cy="1875248"/>
          </a:xfrm>
          <a:prstGeom prst="rect">
            <a:avLst/>
          </a:prstGeom>
        </p:spPr>
      </p:pic>
      <p:pic>
        <p:nvPicPr>
          <p:cNvPr id="6" name="Obraz 5" descr="okad.jpg"/>
          <p:cNvPicPr>
            <a:picLocks noChangeAspect="1"/>
          </p:cNvPicPr>
          <p:nvPr/>
        </p:nvPicPr>
        <p:blipFill>
          <a:blip r:embed="rId4"/>
          <a:stretch>
            <a:fillRect/>
          </a:stretch>
        </p:blipFill>
        <p:spPr>
          <a:xfrm>
            <a:off x="3643306" y="4643446"/>
            <a:ext cx="2249023" cy="1911670"/>
          </a:xfrm>
          <a:prstGeom prst="rect">
            <a:avLst/>
          </a:prstGeom>
        </p:spPr>
      </p:pic>
    </p:spTree>
  </p:cSld>
  <p:clrMapOvr>
    <a:masterClrMapping/>
  </p:clrMapOvr>
  <p:transition advTm="14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par>
                                <p:cTn id="28" presetID="2" presetClass="entr" presetSubtype="8" fill="hold" nodeType="with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1000" fill="hold"/>
                                        <p:tgtEl>
                                          <p:spTgt spid="4"/>
                                        </p:tgtEl>
                                        <p:attrNameLst>
                                          <p:attrName>ppt_x</p:attrName>
                                        </p:attrNameLst>
                                      </p:cBhvr>
                                      <p:tavLst>
                                        <p:tav tm="0">
                                          <p:val>
                                            <p:strVal val="0-#ppt_w/2"/>
                                          </p:val>
                                        </p:tav>
                                        <p:tav tm="100000">
                                          <p:val>
                                            <p:strVal val="#ppt_x"/>
                                          </p:val>
                                        </p:tav>
                                      </p:tavLst>
                                    </p:anim>
                                    <p:anim calcmode="lin" valueType="num">
                                      <p:cBhvr additive="base">
                                        <p:cTn id="31" dur="1000" fill="hold"/>
                                        <p:tgtEl>
                                          <p:spTgt spid="4"/>
                                        </p:tgtEl>
                                        <p:attrNameLst>
                                          <p:attrName>ppt_y</p:attrName>
                                        </p:attrNameLst>
                                      </p:cBhvr>
                                      <p:tavLst>
                                        <p:tav tm="0">
                                          <p:val>
                                            <p:strVal val="#ppt_y"/>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additive="base">
                                        <p:cTn id="34" dur="1000" fill="hold"/>
                                        <p:tgtEl>
                                          <p:spTgt spid="6"/>
                                        </p:tgtEl>
                                        <p:attrNameLst>
                                          <p:attrName>ppt_x</p:attrName>
                                        </p:attrNameLst>
                                      </p:cBhvr>
                                      <p:tavLst>
                                        <p:tav tm="0">
                                          <p:val>
                                            <p:strVal val="#ppt_x"/>
                                          </p:val>
                                        </p:tav>
                                        <p:tav tm="100000">
                                          <p:val>
                                            <p:strVal val="#ppt_x"/>
                                          </p:val>
                                        </p:tav>
                                      </p:tavLst>
                                    </p:anim>
                                    <p:anim calcmode="lin" valueType="num">
                                      <p:cBhvr additive="base">
                                        <p:cTn id="35" dur="1000" fill="hold"/>
                                        <p:tgtEl>
                                          <p:spTgt spid="6"/>
                                        </p:tgtEl>
                                        <p:attrNameLst>
                                          <p:attrName>ppt_y</p:attrName>
                                        </p:attrNameLst>
                                      </p:cBhvr>
                                      <p:tavLst>
                                        <p:tav tm="0">
                                          <p:val>
                                            <p:strVal val="1+#ppt_h/2"/>
                                          </p:val>
                                        </p:tav>
                                        <p:tav tm="100000">
                                          <p:val>
                                            <p:strVal val="#ppt_y"/>
                                          </p:val>
                                        </p:tav>
                                      </p:tavLst>
                                    </p:anim>
                                  </p:childTnLst>
                                </p:cTn>
                              </p:par>
                              <p:par>
                                <p:cTn id="36" presetID="2" presetClass="entr" presetSubtype="2" fill="hold" nodeType="with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additive="base">
                                        <p:cTn id="38" dur="1000" fill="hold"/>
                                        <p:tgtEl>
                                          <p:spTgt spid="5"/>
                                        </p:tgtEl>
                                        <p:attrNameLst>
                                          <p:attrName>ppt_x</p:attrName>
                                        </p:attrNameLst>
                                      </p:cBhvr>
                                      <p:tavLst>
                                        <p:tav tm="0">
                                          <p:val>
                                            <p:strVal val="1+#ppt_w/2"/>
                                          </p:val>
                                        </p:tav>
                                        <p:tav tm="100000">
                                          <p:val>
                                            <p:strVal val="#ppt_x"/>
                                          </p:val>
                                        </p:tav>
                                      </p:tavLst>
                                    </p:anim>
                                    <p:anim calcmode="lin" valueType="num">
                                      <p:cBhvr additive="base">
                                        <p:cTn id="39"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Symbol zastępczy zawartości 6" descr="376_big.jpg"/>
          <p:cNvPicPr>
            <a:picLocks noGrp="1" noChangeAspect="1"/>
          </p:cNvPicPr>
          <p:nvPr>
            <p:ph idx="1"/>
          </p:nvPr>
        </p:nvPicPr>
        <p:blipFill>
          <a:blip r:embed="rId2"/>
          <a:stretch>
            <a:fillRect/>
          </a:stretch>
        </p:blipFill>
        <p:spPr>
          <a:xfrm>
            <a:off x="1285852" y="642918"/>
            <a:ext cx="6215106" cy="4055356"/>
          </a:xfrm>
        </p:spPr>
      </p:pic>
      <p:sp>
        <p:nvSpPr>
          <p:cNvPr id="4" name="Symbol zastępczy numeru slajdu 3"/>
          <p:cNvSpPr>
            <a:spLocks noGrp="1"/>
          </p:cNvSpPr>
          <p:nvPr>
            <p:ph type="sldNum" sz="quarter" idx="12"/>
          </p:nvPr>
        </p:nvSpPr>
        <p:spPr/>
        <p:txBody>
          <a:bodyPr/>
          <a:lstStyle/>
          <a:p>
            <a:fld id="{70EC5629-88F5-450C-8D35-A4404742F285}" type="slidenum">
              <a:rPr lang="pl-PL" smtClean="0"/>
              <a:pPr/>
              <a:t>13</a:t>
            </a:fld>
            <a:endParaRPr lang="pl-PL" dirty="0"/>
          </a:p>
        </p:txBody>
      </p:sp>
      <p:sp>
        <p:nvSpPr>
          <p:cNvPr id="8" name="pole tekstowe 7"/>
          <p:cNvSpPr txBox="1"/>
          <p:nvPr/>
        </p:nvSpPr>
        <p:spPr>
          <a:xfrm>
            <a:off x="1142976" y="5143512"/>
            <a:ext cx="6429420" cy="646331"/>
          </a:xfrm>
          <a:prstGeom prst="rect">
            <a:avLst/>
          </a:prstGeom>
          <a:noFill/>
        </p:spPr>
        <p:txBody>
          <a:bodyPr wrap="square" rtlCol="0">
            <a:spAutoFit/>
          </a:bodyPr>
          <a:lstStyle/>
          <a:p>
            <a:pPr algn="ctr"/>
            <a:r>
              <a:rPr lang="pl-PL" sz="3600" b="1" i="1" dirty="0" smtClean="0">
                <a:solidFill>
                  <a:schemeClr val="tx1">
                    <a:lumMod val="65000"/>
                    <a:lumOff val="35000"/>
                  </a:schemeClr>
                </a:solidFill>
              </a:rPr>
              <a:t>Użądlenie przez pszczołę</a:t>
            </a:r>
            <a:endParaRPr lang="pl-PL" sz="3600" b="1" i="1" dirty="0">
              <a:solidFill>
                <a:schemeClr val="tx1">
                  <a:lumMod val="65000"/>
                  <a:lumOff val="35000"/>
                </a:schemeClr>
              </a:solidFill>
            </a:endParaRPr>
          </a:p>
        </p:txBody>
      </p:sp>
    </p:spTree>
  </p:cSld>
  <p:clrMapOvr>
    <a:masterClrMapping/>
  </p:clrMapOvr>
  <p:transition advTm="4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 calcmode="lin" valueType="num">
                                      <p:cBhvr additive="base">
                                        <p:cTn id="1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28596" y="785794"/>
            <a:ext cx="8429684" cy="5286412"/>
          </a:xfrm>
        </p:spPr>
        <p:txBody>
          <a:bodyPr>
            <a:normAutofit fontScale="92500" lnSpcReduction="20000"/>
          </a:bodyPr>
          <a:lstStyle/>
          <a:p>
            <a:r>
              <a:rPr lang="pl-PL" sz="5600" dirty="0"/>
              <a:t>W</a:t>
            </a:r>
            <a:r>
              <a:rPr lang="pl-PL" dirty="0"/>
              <a:t>ścieklizna  jest ostrą chorobą wirusową o niemalże światowym zasięgu. Atakuje system nerwowy (mózg i rdzeń kręgowy) ssaków, w tym także ludzi. Wirus obecny jest w płynie rdzeniowym chorych zwierząt, a w końcowym stadium choroby - w ślinie. W przeciwieństwie do innych wirusów, nigdy nie pojawia się w krwi, moczu czy stolcu. Wirus wścieklizny przechodzi ze śliny wściekłego zwierzęcia do mięśni jego ofiary. Poprzez tkankę nerwową wędruje do mózgu, gdzie rozmnaża się, a następnie tą samą drogą (tkanka nerwowa) przedostaje się do śliny, gdzie gotów jest ponownie zarażać. </a:t>
            </a:r>
          </a:p>
        </p:txBody>
      </p:sp>
      <p:sp>
        <p:nvSpPr>
          <p:cNvPr id="4" name="Symbol zastępczy numeru slajdu 3"/>
          <p:cNvSpPr>
            <a:spLocks noGrp="1"/>
          </p:cNvSpPr>
          <p:nvPr>
            <p:ph type="sldNum" sz="quarter" idx="12"/>
          </p:nvPr>
        </p:nvSpPr>
        <p:spPr/>
        <p:txBody>
          <a:bodyPr/>
          <a:lstStyle/>
          <a:p>
            <a:fld id="{70EC5629-88F5-450C-8D35-A4404742F285}" type="slidenum">
              <a:rPr lang="pl-PL" smtClean="0"/>
              <a:pPr/>
              <a:t>14</a:t>
            </a:fld>
            <a:endParaRPr lang="pl-PL" dirty="0"/>
          </a:p>
        </p:txBody>
      </p:sp>
    </p:spTree>
  </p:cSld>
  <p:clrMapOvr>
    <a:masterClrMapping/>
  </p:clrMapOvr>
  <p:transition advTm="14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28596" y="357166"/>
            <a:ext cx="8229600" cy="4525963"/>
          </a:xfrm>
        </p:spPr>
        <p:txBody>
          <a:bodyPr>
            <a:normAutofit fontScale="92500" lnSpcReduction="20000"/>
          </a:bodyPr>
          <a:lstStyle/>
          <a:p>
            <a:r>
              <a:rPr lang="pl-PL" dirty="0"/>
              <a:t>Do objawów wścieklizny u ludzi należą:</a:t>
            </a:r>
            <a:br>
              <a:rPr lang="pl-PL" dirty="0"/>
            </a:br>
            <a:r>
              <a:rPr lang="pl-PL" dirty="0"/>
              <a:t>· Pieczenie lub swędzenie w miejscu ukąszenia </a:t>
            </a:r>
            <a:br>
              <a:rPr lang="pl-PL" dirty="0"/>
            </a:br>
            <a:r>
              <a:rPr lang="pl-PL" dirty="0"/>
              <a:t>· Gorączka </a:t>
            </a:r>
            <a:br>
              <a:rPr lang="pl-PL" dirty="0"/>
            </a:br>
            <a:r>
              <a:rPr lang="pl-PL" dirty="0"/>
              <a:t>· Silny ból głowy </a:t>
            </a:r>
            <a:br>
              <a:rPr lang="pl-PL" dirty="0"/>
            </a:br>
            <a:r>
              <a:rPr lang="pl-PL" dirty="0"/>
              <a:t>· Brak apetytu </a:t>
            </a:r>
            <a:br>
              <a:rPr lang="pl-PL" dirty="0"/>
            </a:br>
            <a:r>
              <a:rPr lang="pl-PL" dirty="0"/>
              <a:t>· Nadpobudliwość, nerwowość </a:t>
            </a:r>
            <a:br>
              <a:rPr lang="pl-PL" dirty="0"/>
            </a:br>
            <a:r>
              <a:rPr lang="pl-PL" dirty="0"/>
              <a:t>· Wodowstręt spowodowany trudnościami z przełykaniem </a:t>
            </a:r>
            <a:br>
              <a:rPr lang="pl-PL" dirty="0"/>
            </a:br>
            <a:r>
              <a:rPr lang="pl-PL" dirty="0"/>
              <a:t>· Konwulsje i halucynacje </a:t>
            </a:r>
            <a:br>
              <a:rPr lang="pl-PL" dirty="0"/>
            </a:br>
            <a:r>
              <a:rPr lang="pl-PL" dirty="0"/>
              <a:t>· Dezorientacja </a:t>
            </a:r>
            <a:br>
              <a:rPr lang="pl-PL" dirty="0"/>
            </a:br>
            <a:r>
              <a:rPr lang="pl-PL" dirty="0"/>
              <a:t>· Paraliż </a:t>
            </a:r>
            <a:br>
              <a:rPr lang="pl-PL" dirty="0"/>
            </a:br>
            <a:endParaRPr lang="pl-PL" dirty="0"/>
          </a:p>
        </p:txBody>
      </p:sp>
      <p:sp>
        <p:nvSpPr>
          <p:cNvPr id="7" name="Symbol zastępczy numeru slajdu 6"/>
          <p:cNvSpPr>
            <a:spLocks noGrp="1"/>
          </p:cNvSpPr>
          <p:nvPr>
            <p:ph type="sldNum" sz="quarter" idx="12"/>
          </p:nvPr>
        </p:nvSpPr>
        <p:spPr/>
        <p:txBody>
          <a:bodyPr/>
          <a:lstStyle/>
          <a:p>
            <a:fld id="{70EC5629-88F5-450C-8D35-A4404742F285}" type="slidenum">
              <a:rPr lang="pl-PL" smtClean="0"/>
              <a:pPr/>
              <a:t>15</a:t>
            </a:fld>
            <a:endParaRPr lang="pl-PL" dirty="0"/>
          </a:p>
        </p:txBody>
      </p:sp>
      <p:pic>
        <p:nvPicPr>
          <p:cNvPr id="4" name="Obraz 3" descr="goraczka%20czesty%20towarzysz%20infekcji.jpg"/>
          <p:cNvPicPr>
            <a:picLocks noChangeAspect="1"/>
          </p:cNvPicPr>
          <p:nvPr/>
        </p:nvPicPr>
        <p:blipFill>
          <a:blip r:embed="rId2"/>
          <a:stretch>
            <a:fillRect/>
          </a:stretch>
        </p:blipFill>
        <p:spPr>
          <a:xfrm>
            <a:off x="5929322" y="3000372"/>
            <a:ext cx="2643174" cy="3595429"/>
          </a:xfrm>
          <a:prstGeom prst="rect">
            <a:avLst/>
          </a:prstGeom>
        </p:spPr>
      </p:pic>
      <p:pic>
        <p:nvPicPr>
          <p:cNvPr id="5" name="Obraz 4" descr="o_czym_swiadczy_swedzenie_skory.jpg"/>
          <p:cNvPicPr>
            <a:picLocks noChangeAspect="1"/>
          </p:cNvPicPr>
          <p:nvPr/>
        </p:nvPicPr>
        <p:blipFill>
          <a:blip r:embed="rId3"/>
          <a:stretch>
            <a:fillRect/>
          </a:stretch>
        </p:blipFill>
        <p:spPr>
          <a:xfrm>
            <a:off x="3286116" y="3929066"/>
            <a:ext cx="1857388" cy="2643682"/>
          </a:xfrm>
          <a:prstGeom prst="rect">
            <a:avLst/>
          </a:prstGeom>
        </p:spPr>
      </p:pic>
      <p:pic>
        <p:nvPicPr>
          <p:cNvPr id="6" name="Obraz 5" descr="brak-apetytu.jpg"/>
          <p:cNvPicPr>
            <a:picLocks noChangeAspect="1"/>
          </p:cNvPicPr>
          <p:nvPr/>
        </p:nvPicPr>
        <p:blipFill>
          <a:blip r:embed="rId4"/>
          <a:stretch>
            <a:fillRect/>
          </a:stretch>
        </p:blipFill>
        <p:spPr>
          <a:xfrm>
            <a:off x="500034" y="4500570"/>
            <a:ext cx="2366960" cy="2092764"/>
          </a:xfrm>
          <a:prstGeom prst="rect">
            <a:avLst/>
          </a:prstGeom>
        </p:spPr>
      </p:pic>
    </p:spTree>
  </p:cSld>
  <p:clrMapOvr>
    <a:masterClrMapping/>
  </p:clrMapOvr>
  <p:transition advTm="11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1000" fill="hold"/>
                                        <p:tgtEl>
                                          <p:spTgt spid="6"/>
                                        </p:tgtEl>
                                        <p:attrNameLst>
                                          <p:attrName>ppt_x</p:attrName>
                                        </p:attrNameLst>
                                      </p:cBhvr>
                                      <p:tavLst>
                                        <p:tav tm="0">
                                          <p:val>
                                            <p:strVal val="0-#ppt_w/2"/>
                                          </p:val>
                                        </p:tav>
                                        <p:tav tm="100000">
                                          <p:val>
                                            <p:strVal val="#ppt_x"/>
                                          </p:val>
                                        </p:tav>
                                      </p:tavLst>
                                    </p:anim>
                                    <p:anim calcmode="lin" valueType="num">
                                      <p:cBhvr additive="base">
                                        <p:cTn id="12" dur="1000" fill="hold"/>
                                        <p:tgtEl>
                                          <p:spTgt spid="6"/>
                                        </p:tgtEl>
                                        <p:attrNameLst>
                                          <p:attrName>ppt_y</p:attrName>
                                        </p:attrNameLst>
                                      </p:cBhvr>
                                      <p:tavLst>
                                        <p:tav tm="0">
                                          <p:val>
                                            <p:strVal val="#ppt_y"/>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1000" fill="hold"/>
                                        <p:tgtEl>
                                          <p:spTgt spid="5"/>
                                        </p:tgtEl>
                                        <p:attrNameLst>
                                          <p:attrName>ppt_x</p:attrName>
                                        </p:attrNameLst>
                                      </p:cBhvr>
                                      <p:tavLst>
                                        <p:tav tm="0">
                                          <p:val>
                                            <p:strVal val="#ppt_x"/>
                                          </p:val>
                                        </p:tav>
                                        <p:tav tm="100000">
                                          <p:val>
                                            <p:strVal val="#ppt_x"/>
                                          </p:val>
                                        </p:tav>
                                      </p:tavLst>
                                    </p:anim>
                                    <p:anim calcmode="lin" valueType="num">
                                      <p:cBhvr additive="base">
                                        <p:cTn id="16" dur="100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1000" fill="hold"/>
                                        <p:tgtEl>
                                          <p:spTgt spid="4"/>
                                        </p:tgtEl>
                                        <p:attrNameLst>
                                          <p:attrName>ppt_x</p:attrName>
                                        </p:attrNameLst>
                                      </p:cBhvr>
                                      <p:tavLst>
                                        <p:tav tm="0">
                                          <p:val>
                                            <p:strVal val="1+#ppt_w/2"/>
                                          </p:val>
                                        </p:tav>
                                        <p:tav tm="100000">
                                          <p:val>
                                            <p:strVal val="#ppt_x"/>
                                          </p:val>
                                        </p:tav>
                                      </p:tavLst>
                                    </p:anim>
                                    <p:anim calcmode="lin" valueType="num">
                                      <p:cBhvr additive="base">
                                        <p:cTn id="20"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28596" y="285728"/>
            <a:ext cx="8229600" cy="4525963"/>
          </a:xfrm>
        </p:spPr>
        <p:txBody>
          <a:bodyPr/>
          <a:lstStyle/>
          <a:p>
            <a:r>
              <a:rPr lang="pl-PL" sz="4800" dirty="0"/>
              <a:t>K</a:t>
            </a:r>
            <a:r>
              <a:rPr lang="pl-PL" dirty="0"/>
              <a:t>leszcze, podobnie jak pająki i roztocza, należą do pajęczaków. Żyją przede wszystkim w lasach i opadają z drzew i krzaków na przechodzących ludzi i zwierzęta. Wwiercają się kłującym aparatem gębowym w skórę i wysysają tyle krwi, ile potrzebują do rozwoju.</a:t>
            </a:r>
          </a:p>
          <a:p>
            <a:endParaRPr lang="pl-PL" dirty="0"/>
          </a:p>
        </p:txBody>
      </p:sp>
      <p:sp>
        <p:nvSpPr>
          <p:cNvPr id="5" name="Symbol zastępczy numeru slajdu 4"/>
          <p:cNvSpPr>
            <a:spLocks noGrp="1"/>
          </p:cNvSpPr>
          <p:nvPr>
            <p:ph type="sldNum" sz="quarter" idx="12"/>
          </p:nvPr>
        </p:nvSpPr>
        <p:spPr/>
        <p:txBody>
          <a:bodyPr/>
          <a:lstStyle/>
          <a:p>
            <a:fld id="{70EC5629-88F5-450C-8D35-A4404742F285}" type="slidenum">
              <a:rPr lang="pl-PL" smtClean="0"/>
              <a:pPr/>
              <a:t>16</a:t>
            </a:fld>
            <a:endParaRPr lang="pl-PL" dirty="0"/>
          </a:p>
        </p:txBody>
      </p:sp>
      <p:pic>
        <p:nvPicPr>
          <p:cNvPr id="4" name="Obraz 3" descr="3161ebe45e517cb1med.jpg"/>
          <p:cNvPicPr/>
          <p:nvPr/>
        </p:nvPicPr>
        <p:blipFill>
          <a:blip r:embed="rId2"/>
          <a:stretch>
            <a:fillRect/>
          </a:stretch>
        </p:blipFill>
        <p:spPr>
          <a:xfrm>
            <a:off x="2571736" y="3571876"/>
            <a:ext cx="4429156" cy="2857520"/>
          </a:xfrm>
          <a:prstGeom prst="rect">
            <a:avLst/>
          </a:prstGeom>
        </p:spPr>
      </p:pic>
    </p:spTree>
  </p:cSld>
  <p:clrMapOvr>
    <a:masterClrMapping/>
  </p:clrMapOvr>
  <p:transition advTm="10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500042"/>
            <a:ext cx="8186766" cy="5626121"/>
          </a:xfrm>
        </p:spPr>
        <p:txBody>
          <a:bodyPr>
            <a:normAutofit fontScale="77500" lnSpcReduction="20000"/>
          </a:bodyPr>
          <a:lstStyle/>
          <a:p>
            <a:pPr>
              <a:buNone/>
            </a:pPr>
            <a:r>
              <a:rPr lang="pl-PL" dirty="0"/>
              <a:t>Objawy: </a:t>
            </a:r>
            <a:endParaRPr lang="pl-PL" dirty="0" smtClean="0"/>
          </a:p>
          <a:p>
            <a:r>
              <a:rPr lang="pl-PL" dirty="0" smtClean="0"/>
              <a:t>Ponieważ </a:t>
            </a:r>
            <a:r>
              <a:rPr lang="pl-PL" dirty="0"/>
              <a:t>ślina kleszczy zawiera substancje uśmierzające ból, zauważa się je dopiero wtedy, gdy są już wypełnione wyssaną krwią. W tym stadium kleszcz jest szarawy lub brązowawy, kulisty, może osiągnąć wielkość rodzynka i jest mocno osadzony w skórze.</a:t>
            </a:r>
          </a:p>
          <a:p>
            <a:pPr>
              <a:buNone/>
            </a:pPr>
            <a:r>
              <a:rPr lang="pl-PL" dirty="0"/>
              <a:t>Powikłania: </a:t>
            </a:r>
            <a:endParaRPr lang="pl-PL" dirty="0" smtClean="0"/>
          </a:p>
          <a:p>
            <a:r>
              <a:rPr lang="pl-PL" dirty="0" smtClean="0"/>
              <a:t>Ukłucie </a:t>
            </a:r>
            <a:r>
              <a:rPr lang="pl-PL" dirty="0"/>
              <a:t>kleszcza jest zawsze potencjalnym zagrożeniem, ponieważ w ślinie tych pajęczaków mogą występować drobnoustroje chorobotwórcze.</a:t>
            </a:r>
            <a:br>
              <a:rPr lang="pl-PL" dirty="0"/>
            </a:br>
            <a:r>
              <a:rPr lang="pl-PL" dirty="0"/>
              <a:t>Zapalenie opon mózgowych i mózgu jest niebezpieczną chorobą, która jest wywołana przez wirusy przenoszone przez kleszcze. Inną chorobę - boreliozę - wywołują bakterie, występujące w ślinie kleszczy i przedostające się do ciała podczas wysysania przez nie krwi. Choroba ta prowadzi do zmian skórnych, bólu stawów i porażeń.</a:t>
            </a:r>
          </a:p>
          <a:p>
            <a:endParaRPr lang="pl-PL" dirty="0"/>
          </a:p>
        </p:txBody>
      </p:sp>
      <p:sp>
        <p:nvSpPr>
          <p:cNvPr id="4" name="Symbol zastępczy numeru slajdu 3"/>
          <p:cNvSpPr>
            <a:spLocks noGrp="1"/>
          </p:cNvSpPr>
          <p:nvPr>
            <p:ph type="sldNum" sz="quarter" idx="12"/>
          </p:nvPr>
        </p:nvSpPr>
        <p:spPr/>
        <p:txBody>
          <a:bodyPr/>
          <a:lstStyle/>
          <a:p>
            <a:fld id="{70EC5629-88F5-450C-8D35-A4404742F285}" type="slidenum">
              <a:rPr lang="pl-PL" smtClean="0"/>
              <a:pPr/>
              <a:t>17</a:t>
            </a:fld>
            <a:endParaRPr lang="pl-PL" dirty="0"/>
          </a:p>
        </p:txBody>
      </p:sp>
    </p:spTree>
  </p:cSld>
  <p:clrMapOvr>
    <a:masterClrMapping/>
  </p:clrMapOvr>
  <p:transition advTm="14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par>
                          <p:cTn id="16" fill="hold">
                            <p:stCondLst>
                              <p:cond delay="40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28596" y="2143116"/>
            <a:ext cx="8229600" cy="4554551"/>
          </a:xfrm>
        </p:spPr>
        <p:txBody>
          <a:bodyPr>
            <a:normAutofit fontScale="70000" lnSpcReduction="20000"/>
          </a:bodyPr>
          <a:lstStyle/>
          <a:p>
            <a:pPr>
              <a:buNone/>
            </a:pPr>
            <a:r>
              <a:rPr lang="pl-PL" sz="3400" dirty="0"/>
              <a:t>Pomoc:</a:t>
            </a:r>
          </a:p>
          <a:p>
            <a:r>
              <a:rPr lang="pl-PL" sz="3400" dirty="0"/>
              <a:t>Usuwanie kleszczy z ciała nie jest zabiegiem trudnym. Najlepiej, przy pomocy pęsety, ująć kleszcza bezpośrednio przy skórze i delikatnie, ale zdecydowanym ruchem, wyciągnąć lub wykręcić go ze skóry. </a:t>
            </a:r>
            <a:r>
              <a:rPr lang="pl-PL" sz="3400" dirty="0" smtClean="0"/>
              <a:t>Należy </a:t>
            </a:r>
            <a:r>
              <a:rPr lang="pl-PL" sz="3400" dirty="0"/>
              <a:t>uważać, aby podczas usuwania nie uszkodzić kleszcza tak, aby w naszej skórze nie pozostała jego główka. Nie należy kleszcza zgniatać, przypalać zapałką, smarować tłuszczem ani benzyną. Czynności te powodują, że kleszcz może zwrócić treść pokarmową, co znacznie zwiększa ryzyko przeniesienia drobnoustrojów chorobotwórczych. Po wyjęciu pasożyta, ranę należy przemyć środkiem dezynfekującym, a ręce umyć wodą z mydłem. Miejsce ukłucia należy obserwować przez okres kilku tygodni - gdy pojawi się zaczerwienie lub powiększający się rumień, trzeba niezwłocznie zgłosić się do lekarza.</a:t>
            </a:r>
          </a:p>
          <a:p>
            <a:endParaRPr lang="pl-PL" dirty="0"/>
          </a:p>
        </p:txBody>
      </p:sp>
      <p:sp>
        <p:nvSpPr>
          <p:cNvPr id="5" name="Symbol zastępczy numeru slajdu 4"/>
          <p:cNvSpPr>
            <a:spLocks noGrp="1"/>
          </p:cNvSpPr>
          <p:nvPr>
            <p:ph type="sldNum" sz="quarter" idx="12"/>
          </p:nvPr>
        </p:nvSpPr>
        <p:spPr/>
        <p:txBody>
          <a:bodyPr/>
          <a:lstStyle/>
          <a:p>
            <a:fld id="{70EC5629-88F5-450C-8D35-A4404742F285}" type="slidenum">
              <a:rPr lang="pl-PL" smtClean="0"/>
              <a:pPr/>
              <a:t>18</a:t>
            </a:fld>
            <a:endParaRPr lang="pl-PL" dirty="0"/>
          </a:p>
        </p:txBody>
      </p:sp>
      <p:pic>
        <p:nvPicPr>
          <p:cNvPr id="4" name="Obraz 3" descr="borelioza_usuwanie_kleszcza.jpg"/>
          <p:cNvPicPr>
            <a:picLocks noChangeAspect="1"/>
          </p:cNvPicPr>
          <p:nvPr/>
        </p:nvPicPr>
        <p:blipFill>
          <a:blip r:embed="rId2"/>
          <a:stretch>
            <a:fillRect/>
          </a:stretch>
        </p:blipFill>
        <p:spPr>
          <a:xfrm>
            <a:off x="2143108" y="0"/>
            <a:ext cx="4071966" cy="2381267"/>
          </a:xfrm>
          <a:prstGeom prst="rect">
            <a:avLst/>
          </a:prstGeom>
        </p:spPr>
      </p:pic>
    </p:spTree>
  </p:cSld>
  <p:clrMapOvr>
    <a:masterClrMapping/>
  </p:clrMapOvr>
  <p:transition advTm="14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8" presetClass="entr" presetSubtype="16"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amond(in)">
                                      <p:cBhvr>
                                        <p:cTn id="11" dur="2000"/>
                                        <p:tgtEl>
                                          <p:spTgt spid="3">
                                            <p:txEl>
                                              <p:pRg st="1" end="1"/>
                                            </p:txEl>
                                          </p:spTgt>
                                        </p:tgtEl>
                                      </p:cBhvr>
                                    </p:animEffect>
                                  </p:childTnLst>
                                </p:cTn>
                              </p:par>
                            </p:childTnLst>
                          </p:cTn>
                        </p:par>
                        <p:par>
                          <p:cTn id="12" fill="hold">
                            <p:stCondLst>
                              <p:cond delay="3000"/>
                            </p:stCondLst>
                            <p:childTnLst>
                              <p:par>
                                <p:cTn id="13" presetID="10" presetClass="entr" presetSubtype="0"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dirty="0"/>
              <a:t>Choroba sodoku, gorączka szczurza, wywołana jest przez śrubowca Spirillum minus należącego do rodziny Spirillaceae. Nosicielem zarazka są przede wszystkim szczury, ale także psy, koty, łasice, wiewiórki, świnie. Zakażenie przenosi się przez ukąszenie.</a:t>
            </a:r>
          </a:p>
          <a:p>
            <a:pPr>
              <a:buNone/>
            </a:pPr>
            <a:endParaRPr lang="pl-PL" dirty="0"/>
          </a:p>
          <a:p>
            <a:endParaRPr lang="pl-PL" dirty="0"/>
          </a:p>
        </p:txBody>
      </p:sp>
      <p:sp>
        <p:nvSpPr>
          <p:cNvPr id="4" name="Symbol zastępczy numeru slajdu 3"/>
          <p:cNvSpPr>
            <a:spLocks noGrp="1"/>
          </p:cNvSpPr>
          <p:nvPr>
            <p:ph type="sldNum" sz="quarter" idx="12"/>
          </p:nvPr>
        </p:nvSpPr>
        <p:spPr/>
        <p:txBody>
          <a:bodyPr/>
          <a:lstStyle/>
          <a:p>
            <a:fld id="{70EC5629-88F5-450C-8D35-A4404742F285}" type="slidenum">
              <a:rPr lang="pl-PL" smtClean="0"/>
              <a:pPr/>
              <a:t>19</a:t>
            </a:fld>
            <a:endParaRPr lang="pl-PL" dirty="0"/>
          </a:p>
        </p:txBody>
      </p:sp>
    </p:spTree>
  </p:cSld>
  <p:clrMapOvr>
    <a:masterClrMapping/>
  </p:clrMapOvr>
  <p:transition advTm="6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Ugryzienie :</a:t>
            </a:r>
            <a:endParaRPr lang="pl-PL" dirty="0"/>
          </a:p>
        </p:txBody>
      </p:sp>
      <p:sp>
        <p:nvSpPr>
          <p:cNvPr id="3" name="Symbol zastępczy zawartości 2"/>
          <p:cNvSpPr>
            <a:spLocks noGrp="1"/>
          </p:cNvSpPr>
          <p:nvPr>
            <p:ph idx="1"/>
          </p:nvPr>
        </p:nvSpPr>
        <p:spPr/>
        <p:txBody>
          <a:bodyPr>
            <a:normAutofit fontScale="77500" lnSpcReduction="20000"/>
          </a:bodyPr>
          <a:lstStyle/>
          <a:p>
            <a:pPr>
              <a:buNone/>
            </a:pPr>
            <a:r>
              <a:rPr lang="pl-PL" dirty="0"/>
              <a:t>Wpływ na człowieka:</a:t>
            </a:r>
          </a:p>
          <a:p>
            <a:r>
              <a:rPr lang="pl-PL" dirty="0" smtClean="0"/>
              <a:t>Każdej ranie kąsanej towarzyszy ból, zakażenie oraz mniej lub bardziej intensywne krwawienie. Wygląd rany zależy od budowy uzębienia i wielkości szczęki zwierzęcia, które pogryzło poszkodowanego. Rana zadana ostrymi zębami kota, wiewiórki chomika lub małego psa może przypominać ranę kłutą. Lisy i duże psy pozostawiają rany przypominające ranę szarpaną z ubytkiem tkanki. Pogryzienia ostrymi siekaczami są podobne do ran ciętych, natomiast rany po ugryzieniu konia przypominają ranę miażdżoną. Ugryzienie wiąże się z ryzykiem powikłań najgorszą jest wścieklizna i sodoku.</a:t>
            </a:r>
            <a:br>
              <a:rPr lang="pl-PL" dirty="0" smtClean="0"/>
            </a:br>
            <a:endParaRPr lang="pl-PL" dirty="0"/>
          </a:p>
        </p:txBody>
      </p:sp>
      <p:sp>
        <p:nvSpPr>
          <p:cNvPr id="4" name="Symbol zastępczy numeru slajdu 3"/>
          <p:cNvSpPr>
            <a:spLocks noGrp="1"/>
          </p:cNvSpPr>
          <p:nvPr>
            <p:ph type="sldNum" sz="quarter" idx="12"/>
          </p:nvPr>
        </p:nvSpPr>
        <p:spPr/>
        <p:txBody>
          <a:bodyPr/>
          <a:lstStyle/>
          <a:p>
            <a:fld id="{70EC5629-88F5-450C-8D35-A4404742F285}" type="slidenum">
              <a:rPr lang="pl-PL" smtClean="0"/>
              <a:pPr/>
              <a:t>2</a:t>
            </a:fld>
            <a:endParaRPr lang="pl-PL" dirty="0"/>
          </a:p>
        </p:txBody>
      </p:sp>
    </p:spTree>
  </p:cSld>
  <p:clrMapOvr>
    <a:masterClrMapping/>
  </p:clrMapOvr>
  <p:transition advTm="14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par>
                          <p:cTn id="12" fill="hold">
                            <p:stCondLst>
                              <p:cond delay="3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bldLvl="2"/>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571472" y="2214554"/>
            <a:ext cx="7851209" cy="1815882"/>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pl-PL" sz="5600" b="1" cap="all" spc="0" dirty="0" smtClean="0">
                <a:ln/>
                <a:solidFill>
                  <a:schemeClr val="bg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Dziękuje za obejrzenie prezentacji.</a:t>
            </a:r>
            <a:endParaRPr lang="pl-PL" sz="5600" b="1" cap="all" spc="0" dirty="0">
              <a:ln/>
              <a:solidFill>
                <a:schemeClr val="bg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Symbol zastępczy numeru slajdu 2"/>
          <p:cNvSpPr>
            <a:spLocks noGrp="1"/>
          </p:cNvSpPr>
          <p:nvPr>
            <p:ph type="sldNum" sz="quarter" idx="12"/>
          </p:nvPr>
        </p:nvSpPr>
        <p:spPr/>
        <p:txBody>
          <a:bodyPr/>
          <a:lstStyle/>
          <a:p>
            <a:fld id="{70EC5629-88F5-450C-8D35-A4404742F285}" type="slidenum">
              <a:rPr lang="pl-PL" smtClean="0"/>
              <a:pPr/>
              <a:t>20</a:t>
            </a:fld>
            <a:endParaRPr lang="pl-PL" dirty="0"/>
          </a:p>
        </p:txBody>
      </p:sp>
    </p:spTree>
  </p:cSld>
  <p:clrMapOvr>
    <a:masterClrMapping/>
  </p:clrMapOvr>
  <p:transition spd="med" advTm="4000">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ppt_x"/>
                                          </p:val>
                                        </p:tav>
                                        <p:tav tm="100000">
                                          <p:val>
                                            <p:strVal val="#ppt_x"/>
                                          </p:val>
                                        </p:tav>
                                      </p:tavLst>
                                    </p:anim>
                                    <p:anim calcmode="lin" valueType="num">
                                      <p:cBhvr additive="base">
                                        <p:cTn id="8"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28596" y="642918"/>
            <a:ext cx="8229600" cy="4525963"/>
          </a:xfrm>
        </p:spPr>
        <p:txBody>
          <a:bodyPr/>
          <a:lstStyle/>
          <a:p>
            <a:pPr>
              <a:buNone/>
            </a:pPr>
            <a:r>
              <a:rPr lang="pl-PL" dirty="0"/>
              <a:t>Objawy:</a:t>
            </a:r>
          </a:p>
          <a:p>
            <a:r>
              <a:rPr lang="pl-PL" dirty="0"/>
              <a:t>Pieczenie lub swędzenie w miejscu </a:t>
            </a:r>
            <a:r>
              <a:rPr lang="pl-PL" dirty="0" smtClean="0"/>
              <a:t>ugryzienia</a:t>
            </a:r>
            <a:r>
              <a:rPr lang="pl-PL" dirty="0"/>
              <a:t/>
            </a:r>
            <a:br>
              <a:rPr lang="pl-PL" dirty="0"/>
            </a:br>
            <a:r>
              <a:rPr lang="pl-PL" dirty="0"/>
              <a:t>Silny ból głowy</a:t>
            </a:r>
          </a:p>
          <a:p>
            <a:r>
              <a:rPr lang="pl-PL" dirty="0"/>
              <a:t>Ból w miejscu ukąszenia</a:t>
            </a:r>
          </a:p>
          <a:p>
            <a:r>
              <a:rPr lang="pl-PL" dirty="0"/>
              <a:t>Krwawienie</a:t>
            </a:r>
          </a:p>
          <a:p>
            <a:endParaRPr lang="pl-PL" dirty="0"/>
          </a:p>
        </p:txBody>
      </p:sp>
      <p:sp>
        <p:nvSpPr>
          <p:cNvPr id="6" name="Symbol zastępczy numeru slajdu 5"/>
          <p:cNvSpPr>
            <a:spLocks noGrp="1"/>
          </p:cNvSpPr>
          <p:nvPr>
            <p:ph type="sldNum" sz="quarter" idx="12"/>
          </p:nvPr>
        </p:nvSpPr>
        <p:spPr/>
        <p:txBody>
          <a:bodyPr/>
          <a:lstStyle/>
          <a:p>
            <a:fld id="{70EC5629-88F5-450C-8D35-A4404742F285}" type="slidenum">
              <a:rPr lang="pl-PL" smtClean="0"/>
              <a:pPr/>
              <a:t>3</a:t>
            </a:fld>
            <a:endParaRPr lang="pl-PL" dirty="0"/>
          </a:p>
        </p:txBody>
      </p:sp>
      <p:pic>
        <p:nvPicPr>
          <p:cNvPr id="4" name="Obraz 3" descr="74-2.jpg"/>
          <p:cNvPicPr>
            <a:picLocks noChangeAspect="1"/>
          </p:cNvPicPr>
          <p:nvPr/>
        </p:nvPicPr>
        <p:blipFill>
          <a:blip r:embed="rId2"/>
          <a:stretch>
            <a:fillRect/>
          </a:stretch>
        </p:blipFill>
        <p:spPr>
          <a:xfrm>
            <a:off x="1000100" y="3857628"/>
            <a:ext cx="3357586" cy="2450602"/>
          </a:xfrm>
          <a:prstGeom prst="rect">
            <a:avLst/>
          </a:prstGeom>
        </p:spPr>
      </p:pic>
      <p:pic>
        <p:nvPicPr>
          <p:cNvPr id="5" name="Obraz 4" descr="b%C3%B3l-g%C5%82owy.jpg"/>
          <p:cNvPicPr>
            <a:picLocks noChangeAspect="1"/>
          </p:cNvPicPr>
          <p:nvPr/>
        </p:nvPicPr>
        <p:blipFill>
          <a:blip r:embed="rId3"/>
          <a:stretch>
            <a:fillRect/>
          </a:stretch>
        </p:blipFill>
        <p:spPr>
          <a:xfrm>
            <a:off x="5072066" y="2214554"/>
            <a:ext cx="3287577" cy="4214842"/>
          </a:xfrm>
          <a:prstGeom prst="rect">
            <a:avLst/>
          </a:prstGeom>
        </p:spPr>
      </p:pic>
    </p:spTree>
  </p:cSld>
  <p:clrMapOvr>
    <a:masterClrMapping/>
  </p:clrMapOvr>
  <p:transition advTm="6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childTnLst>
                                </p:cTn>
                              </p:par>
                              <p:par>
                                <p:cTn id="23" presetID="10" presetClass="entr" presetSubtype="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14282" y="285728"/>
            <a:ext cx="8229600" cy="6572272"/>
          </a:xfrm>
        </p:spPr>
        <p:txBody>
          <a:bodyPr>
            <a:normAutofit fontScale="85000" lnSpcReduction="20000"/>
          </a:bodyPr>
          <a:lstStyle/>
          <a:p>
            <a:pPr>
              <a:buNone/>
            </a:pPr>
            <a:r>
              <a:rPr lang="pl-PL" dirty="0"/>
              <a:t>Pomoc:</a:t>
            </a:r>
          </a:p>
          <a:p>
            <a:r>
              <a:rPr lang="pl-PL" dirty="0"/>
              <a:t>każdym przypadku– usunąć poszkodowanego z obszaru zagrożenia</a:t>
            </a:r>
          </a:p>
          <a:p>
            <a:r>
              <a:rPr lang="pl-PL" dirty="0"/>
              <a:t>obfite przemywanie ran wodą z mydłem (najlepiej szarym) przez 20-30 minut (woda utleniona, rywanol lub nadmanganian potasu)</a:t>
            </a:r>
          </a:p>
          <a:p>
            <a:r>
              <a:rPr lang="pl-PL" dirty="0" smtClean="0"/>
              <a:t>założyć opatrunek </a:t>
            </a:r>
            <a:r>
              <a:rPr lang="pl-PL" dirty="0"/>
              <a:t>jałowy</a:t>
            </a:r>
            <a:r>
              <a:rPr lang="pl-PL" dirty="0" smtClean="0"/>
              <a:t>,</a:t>
            </a:r>
          </a:p>
          <a:p>
            <a:endParaRPr lang="pl-PL" dirty="0" smtClean="0"/>
          </a:p>
          <a:p>
            <a:endParaRPr lang="pl-PL" dirty="0" smtClean="0"/>
          </a:p>
          <a:p>
            <a:endParaRPr lang="pl-PL" dirty="0" smtClean="0"/>
          </a:p>
          <a:p>
            <a:endParaRPr lang="pl-PL" dirty="0"/>
          </a:p>
          <a:p>
            <a:r>
              <a:rPr lang="pl-PL" dirty="0"/>
              <a:t>przewóz rannego do szpitala lub w inny sposób zapewnić fachową pomoc medyczną.</a:t>
            </a:r>
          </a:p>
          <a:p>
            <a:r>
              <a:rPr lang="pl-PL" dirty="0"/>
              <a:t>NIE WOLNO STOSOWAĆ JODYNY ANI SPIRYTUSU</a:t>
            </a:r>
          </a:p>
          <a:p>
            <a:r>
              <a:rPr lang="pl-PL" dirty="0"/>
              <a:t>NIE WOLNO UNOSIĆ KOŃCZYN POSZKODOWANEGO PRZY OPATRYWANIU RAN KĄSANYCH</a:t>
            </a:r>
          </a:p>
          <a:p>
            <a:endParaRPr lang="pl-PL" dirty="0"/>
          </a:p>
        </p:txBody>
      </p:sp>
      <p:sp>
        <p:nvSpPr>
          <p:cNvPr id="7" name="Symbol zastępczy numeru slajdu 6"/>
          <p:cNvSpPr>
            <a:spLocks noGrp="1"/>
          </p:cNvSpPr>
          <p:nvPr>
            <p:ph type="sldNum" sz="quarter" idx="12"/>
          </p:nvPr>
        </p:nvSpPr>
        <p:spPr/>
        <p:txBody>
          <a:bodyPr/>
          <a:lstStyle/>
          <a:p>
            <a:fld id="{70EC5629-88F5-450C-8D35-A4404742F285}" type="slidenum">
              <a:rPr lang="pl-PL" smtClean="0"/>
              <a:pPr/>
              <a:t>4</a:t>
            </a:fld>
            <a:endParaRPr lang="pl-PL" dirty="0"/>
          </a:p>
        </p:txBody>
      </p:sp>
      <p:pic>
        <p:nvPicPr>
          <p:cNvPr id="5" name="Obraz 4" descr="ap_Blutungen1_110.gif"/>
          <p:cNvPicPr>
            <a:picLocks noChangeAspect="1"/>
          </p:cNvPicPr>
          <p:nvPr/>
        </p:nvPicPr>
        <p:blipFill>
          <a:blip r:embed="rId2"/>
          <a:stretch>
            <a:fillRect/>
          </a:stretch>
        </p:blipFill>
        <p:spPr>
          <a:xfrm>
            <a:off x="714348" y="2857496"/>
            <a:ext cx="3143272" cy="1662557"/>
          </a:xfrm>
          <a:prstGeom prst="rect">
            <a:avLst/>
          </a:prstGeom>
        </p:spPr>
      </p:pic>
      <p:pic>
        <p:nvPicPr>
          <p:cNvPr id="8" name="Obraz 7" descr="69176_1233134351625_n.jpg"/>
          <p:cNvPicPr>
            <a:picLocks noChangeAspect="1"/>
          </p:cNvPicPr>
          <p:nvPr/>
        </p:nvPicPr>
        <p:blipFill>
          <a:blip r:embed="rId3"/>
          <a:stretch>
            <a:fillRect/>
          </a:stretch>
        </p:blipFill>
        <p:spPr>
          <a:xfrm>
            <a:off x="4929190" y="2214554"/>
            <a:ext cx="3429024" cy="2196719"/>
          </a:xfrm>
          <a:prstGeom prst="rect">
            <a:avLst/>
          </a:prstGeom>
        </p:spPr>
      </p:pic>
    </p:spTree>
  </p:cSld>
  <p:clrMapOvr>
    <a:masterClrMapping/>
  </p:clrMapOvr>
  <p:transition advTm="11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000"/>
                                        <p:tgtEl>
                                          <p:spTgt spid="3">
                                            <p:txEl>
                                              <p:pRg st="3" end="3"/>
                                            </p:txEl>
                                          </p:spTgt>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2000"/>
                                        <p:tgtEl>
                                          <p:spTgt spid="3">
                                            <p:txEl>
                                              <p:pRg st="8" end="8"/>
                                            </p:txEl>
                                          </p:spTgt>
                                        </p:tgtEl>
                                      </p:cBhvr>
                                    </p:animEffect>
                                  </p:childTnLst>
                                </p:cTn>
                              </p:par>
                            </p:childTnLst>
                          </p:cTn>
                        </p:par>
                        <p:par>
                          <p:cTn id="24" fill="hold">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fade">
                                      <p:cBhvr>
                                        <p:cTn id="27" dur="2000"/>
                                        <p:tgtEl>
                                          <p:spTgt spid="3">
                                            <p:txEl>
                                              <p:pRg st="9" end="9"/>
                                            </p:txEl>
                                          </p:spTgt>
                                        </p:tgtEl>
                                      </p:cBhvr>
                                    </p:animEffect>
                                  </p:childTnLst>
                                </p:cTn>
                              </p:par>
                            </p:childTnLst>
                          </p:cTn>
                        </p:par>
                        <p:par>
                          <p:cTn id="28" fill="hold">
                            <p:stCondLst>
                              <p:cond delay="12000"/>
                            </p:stCondLst>
                            <p:childTnLst>
                              <p:par>
                                <p:cTn id="29" presetID="10" presetClass="entr" presetSubtype="0" fill="hold" grpId="0" nodeType="after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Effect transition="in" filter="fade">
                                      <p:cBhvr>
                                        <p:cTn id="31" dur="1000"/>
                                        <p:tgtEl>
                                          <p:spTgt spid="3">
                                            <p:txEl>
                                              <p:pRg st="10" end="10"/>
                                            </p:txEl>
                                          </p:spTgt>
                                        </p:tgtEl>
                                      </p:cBhvr>
                                    </p:animEffect>
                                  </p:childTnLst>
                                </p:cTn>
                              </p:par>
                            </p:childTnLst>
                          </p:cTn>
                        </p:par>
                        <p:par>
                          <p:cTn id="32" fill="hold">
                            <p:stCondLst>
                              <p:cond delay="13000"/>
                            </p:stCondLst>
                            <p:childTnLst>
                              <p:par>
                                <p:cTn id="33" presetID="10" presetClass="entr" presetSubtype="0" fill="hold"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1000"/>
                                        <p:tgtEl>
                                          <p:spTgt spid="5"/>
                                        </p:tgtEl>
                                      </p:cBhvr>
                                    </p:animEffect>
                                  </p:childTnLst>
                                </p:cTn>
                              </p:par>
                              <p:par>
                                <p:cTn id="36" presetID="10" presetClass="entr" presetSubtype="0" fill="hold" nodeType="with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Symbol zastępczy zawartości 5" descr="gryzm.jpg"/>
          <p:cNvPicPr>
            <a:picLocks noGrp="1" noChangeAspect="1"/>
          </p:cNvPicPr>
          <p:nvPr>
            <p:ph idx="1"/>
          </p:nvPr>
        </p:nvPicPr>
        <p:blipFill>
          <a:blip r:embed="rId2"/>
          <a:stretch>
            <a:fillRect/>
          </a:stretch>
        </p:blipFill>
        <p:spPr>
          <a:xfrm>
            <a:off x="1714480" y="857232"/>
            <a:ext cx="5500726" cy="4550233"/>
          </a:xfrm>
        </p:spPr>
      </p:pic>
      <p:sp>
        <p:nvSpPr>
          <p:cNvPr id="4" name="Symbol zastępczy numeru slajdu 3"/>
          <p:cNvSpPr>
            <a:spLocks noGrp="1"/>
          </p:cNvSpPr>
          <p:nvPr>
            <p:ph type="sldNum" sz="quarter" idx="12"/>
          </p:nvPr>
        </p:nvSpPr>
        <p:spPr/>
        <p:txBody>
          <a:bodyPr/>
          <a:lstStyle/>
          <a:p>
            <a:fld id="{70EC5629-88F5-450C-8D35-A4404742F285}" type="slidenum">
              <a:rPr lang="pl-PL" smtClean="0"/>
              <a:pPr/>
              <a:t>5</a:t>
            </a:fld>
            <a:endParaRPr lang="pl-PL" dirty="0"/>
          </a:p>
        </p:txBody>
      </p:sp>
      <p:sp>
        <p:nvSpPr>
          <p:cNvPr id="7" name="pole tekstowe 6"/>
          <p:cNvSpPr txBox="1"/>
          <p:nvPr/>
        </p:nvSpPr>
        <p:spPr>
          <a:xfrm>
            <a:off x="2000232" y="5929330"/>
            <a:ext cx="5429288" cy="584775"/>
          </a:xfrm>
          <a:prstGeom prst="rect">
            <a:avLst/>
          </a:prstGeom>
          <a:noFill/>
        </p:spPr>
        <p:txBody>
          <a:bodyPr wrap="square" rtlCol="0">
            <a:spAutoFit/>
          </a:bodyPr>
          <a:lstStyle/>
          <a:p>
            <a:pPr algn="ctr"/>
            <a:r>
              <a:rPr lang="pl-PL" sz="3200" b="1" i="1" dirty="0" smtClean="0">
                <a:solidFill>
                  <a:schemeClr val="tx1">
                    <a:lumMod val="65000"/>
                    <a:lumOff val="35000"/>
                  </a:schemeClr>
                </a:solidFill>
              </a:rPr>
              <a:t>Ugryzienie przez gryzonia</a:t>
            </a:r>
            <a:endParaRPr lang="pl-PL" sz="3200" b="1" i="1" dirty="0">
              <a:solidFill>
                <a:schemeClr val="tx1">
                  <a:lumMod val="65000"/>
                  <a:lumOff val="35000"/>
                </a:schemeClr>
              </a:solidFill>
            </a:endParaRPr>
          </a:p>
        </p:txBody>
      </p:sp>
    </p:spTree>
  </p:cSld>
  <p:clrMapOvr>
    <a:masterClrMapping/>
  </p:clrMapOvr>
  <p:transition advTm="4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 calcmode="lin" valueType="num">
                                      <p:cBhvr additive="base">
                                        <p:cTn id="1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Ukąszenie:</a:t>
            </a:r>
            <a:endParaRPr lang="pl-PL" dirty="0"/>
          </a:p>
        </p:txBody>
      </p:sp>
      <p:sp>
        <p:nvSpPr>
          <p:cNvPr id="3" name="Symbol zastępczy zawartości 2"/>
          <p:cNvSpPr>
            <a:spLocks noGrp="1"/>
          </p:cNvSpPr>
          <p:nvPr>
            <p:ph idx="1"/>
          </p:nvPr>
        </p:nvSpPr>
        <p:spPr/>
        <p:txBody>
          <a:bodyPr>
            <a:normAutofit fontScale="85000" lnSpcReduction="10000"/>
          </a:bodyPr>
          <a:lstStyle/>
          <a:p>
            <a:pPr>
              <a:buNone/>
            </a:pPr>
            <a:r>
              <a:rPr lang="pl-PL" dirty="0"/>
              <a:t>Jak wpływa na człowieka:</a:t>
            </a:r>
          </a:p>
          <a:p>
            <a:r>
              <a:rPr lang="pl-PL" dirty="0"/>
              <a:t>Następstwem ukąszeń, są rany kąsane lub zatrute. Obrażenia te -choć zazwyczaj niewielkie -stanowią niebezpieczeństwo ze względu na możliwość łatwego zakażenia przez bakterie lub jady, które wnikają do rany. Czasami wymagają szybkiej pomocy specjalistycznej, przeważnie trudno się goją i wiążą się z dramatycznymi przeżyciami poszkodowanych. Ukąszenie ma silne działanie toksyczne szczególnie na serce, układ krążenia , może wywołać też zaburzenia w układzie nerwowym.</a:t>
            </a:r>
          </a:p>
          <a:p>
            <a:endParaRPr lang="pl-PL" dirty="0"/>
          </a:p>
        </p:txBody>
      </p:sp>
      <p:sp>
        <p:nvSpPr>
          <p:cNvPr id="4" name="Symbol zastępczy numeru slajdu 3"/>
          <p:cNvSpPr>
            <a:spLocks noGrp="1"/>
          </p:cNvSpPr>
          <p:nvPr>
            <p:ph type="sldNum" sz="quarter" idx="12"/>
          </p:nvPr>
        </p:nvSpPr>
        <p:spPr/>
        <p:txBody>
          <a:bodyPr/>
          <a:lstStyle/>
          <a:p>
            <a:fld id="{70EC5629-88F5-450C-8D35-A4404742F285}" type="slidenum">
              <a:rPr lang="pl-PL" smtClean="0"/>
              <a:pPr/>
              <a:t>6</a:t>
            </a:fld>
            <a:endParaRPr lang="pl-PL" dirty="0"/>
          </a:p>
        </p:txBody>
      </p:sp>
    </p:spTree>
  </p:cSld>
  <p:clrMapOvr>
    <a:masterClrMapping/>
  </p:clrMapOvr>
  <p:transition advTm="13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14282" y="0"/>
            <a:ext cx="8229600" cy="6526203"/>
          </a:xfrm>
        </p:spPr>
        <p:txBody>
          <a:bodyPr>
            <a:normAutofit/>
          </a:bodyPr>
          <a:lstStyle/>
          <a:p>
            <a:pPr>
              <a:buNone/>
            </a:pPr>
            <a:r>
              <a:rPr lang="pl-PL" dirty="0"/>
              <a:t>Objawy:</a:t>
            </a:r>
          </a:p>
          <a:p>
            <a:r>
              <a:rPr lang="pl-PL" dirty="0"/>
              <a:t>dwie punktowe rany (miejsca ukąszenia) </a:t>
            </a:r>
            <a:endParaRPr lang="pl-PL" dirty="0" smtClean="0"/>
          </a:p>
          <a:p>
            <a:r>
              <a:rPr lang="pl-PL" dirty="0" smtClean="0"/>
              <a:t>obrzęk</a:t>
            </a:r>
            <a:r>
              <a:rPr lang="pl-PL" dirty="0"/>
              <a:t>, zaczerwienienie, bolesność w miejscu </a:t>
            </a:r>
            <a:r>
              <a:rPr lang="pl-PL" dirty="0" smtClean="0"/>
              <a:t>ukąszenia </a:t>
            </a:r>
          </a:p>
          <a:p>
            <a:r>
              <a:rPr lang="pl-PL" dirty="0" smtClean="0"/>
              <a:t>pocenie </a:t>
            </a:r>
            <a:r>
              <a:rPr lang="pl-PL" dirty="0"/>
              <a:t>się </a:t>
            </a:r>
            <a:endParaRPr lang="pl-PL" dirty="0" smtClean="0"/>
          </a:p>
          <a:p>
            <a:r>
              <a:rPr lang="pl-PL" dirty="0" smtClean="0"/>
              <a:t>uczucie </a:t>
            </a:r>
            <a:r>
              <a:rPr lang="pl-PL" dirty="0"/>
              <a:t>śmiertelnego lęku </a:t>
            </a:r>
            <a:endParaRPr lang="pl-PL" dirty="0" smtClean="0"/>
          </a:p>
          <a:p>
            <a:r>
              <a:rPr lang="pl-PL" dirty="0" smtClean="0"/>
              <a:t>Drgawki</a:t>
            </a:r>
          </a:p>
          <a:p>
            <a:r>
              <a:rPr lang="pl-PL" dirty="0" smtClean="0"/>
              <a:t> przyspieszenie </a:t>
            </a:r>
            <a:r>
              <a:rPr lang="pl-PL" dirty="0"/>
              <a:t>tętna i </a:t>
            </a:r>
            <a:r>
              <a:rPr lang="pl-PL" dirty="0" smtClean="0"/>
              <a:t>oddechu, nudności, wymioty </a:t>
            </a:r>
          </a:p>
          <a:p>
            <a:r>
              <a:rPr lang="pl-PL" dirty="0" smtClean="0"/>
              <a:t> </a:t>
            </a:r>
            <a:r>
              <a:rPr lang="pl-PL" dirty="0"/>
              <a:t>ogólne osłabienie</a:t>
            </a:r>
          </a:p>
          <a:p>
            <a:endParaRPr lang="pl-PL" dirty="0"/>
          </a:p>
        </p:txBody>
      </p:sp>
      <p:sp>
        <p:nvSpPr>
          <p:cNvPr id="7" name="Symbol zastępczy numeru slajdu 6"/>
          <p:cNvSpPr>
            <a:spLocks noGrp="1"/>
          </p:cNvSpPr>
          <p:nvPr>
            <p:ph type="sldNum" sz="quarter" idx="12"/>
          </p:nvPr>
        </p:nvSpPr>
        <p:spPr/>
        <p:txBody>
          <a:bodyPr/>
          <a:lstStyle/>
          <a:p>
            <a:fld id="{70EC5629-88F5-450C-8D35-A4404742F285}" type="slidenum">
              <a:rPr lang="pl-PL" smtClean="0"/>
              <a:pPr/>
              <a:t>7</a:t>
            </a:fld>
            <a:endParaRPr lang="pl-PL" dirty="0"/>
          </a:p>
        </p:txBody>
      </p:sp>
      <p:pic>
        <p:nvPicPr>
          <p:cNvPr id="4" name="Obraz 3" descr="image020.jpg"/>
          <p:cNvPicPr>
            <a:picLocks noChangeAspect="1"/>
          </p:cNvPicPr>
          <p:nvPr/>
        </p:nvPicPr>
        <p:blipFill>
          <a:blip r:embed="rId2"/>
          <a:stretch>
            <a:fillRect/>
          </a:stretch>
        </p:blipFill>
        <p:spPr>
          <a:xfrm>
            <a:off x="5429256" y="1643050"/>
            <a:ext cx="2714644" cy="2428892"/>
          </a:xfrm>
          <a:prstGeom prst="rect">
            <a:avLst/>
          </a:prstGeom>
        </p:spPr>
      </p:pic>
      <p:pic>
        <p:nvPicPr>
          <p:cNvPr id="6" name="Obraz 5" descr="borelioza-11.jpg"/>
          <p:cNvPicPr>
            <a:picLocks noChangeAspect="1"/>
          </p:cNvPicPr>
          <p:nvPr/>
        </p:nvPicPr>
        <p:blipFill>
          <a:blip r:embed="rId3"/>
          <a:stretch>
            <a:fillRect/>
          </a:stretch>
        </p:blipFill>
        <p:spPr>
          <a:xfrm>
            <a:off x="4429124" y="4897894"/>
            <a:ext cx="2948884" cy="1960106"/>
          </a:xfrm>
          <a:prstGeom prst="rect">
            <a:avLst/>
          </a:prstGeom>
        </p:spPr>
      </p:pic>
    </p:spTree>
  </p:cSld>
  <p:clrMapOvr>
    <a:masterClrMapping/>
  </p:clrMapOvr>
  <p:transition advTm="9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childTnLst>
                          </p:cTn>
                        </p:par>
                        <p:par>
                          <p:cTn id="28" fill="hold">
                            <p:stCondLst>
                              <p:cond delay="6000"/>
                            </p:stCondLst>
                            <p:childTnLst>
                              <p:par>
                                <p:cTn id="29" presetID="10"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childTnLst>
                                </p:cTn>
                              </p:par>
                            </p:childTnLst>
                          </p:cTn>
                        </p:par>
                        <p:par>
                          <p:cTn id="32" fill="hold">
                            <p:stCondLst>
                              <p:cond delay="7000"/>
                            </p:stCondLst>
                            <p:childTnLst>
                              <p:par>
                                <p:cTn id="33" presetID="10" presetClass="entr" presetSubtype="0"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childTnLst>
                                </p:cTn>
                              </p:par>
                              <p:par>
                                <p:cTn id="36" presetID="2" presetClass="entr" presetSubtype="2" fill="hold" nodeType="with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additive="base">
                                        <p:cTn id="38" dur="1000" fill="hold"/>
                                        <p:tgtEl>
                                          <p:spTgt spid="4"/>
                                        </p:tgtEl>
                                        <p:attrNameLst>
                                          <p:attrName>ppt_x</p:attrName>
                                        </p:attrNameLst>
                                      </p:cBhvr>
                                      <p:tavLst>
                                        <p:tav tm="0">
                                          <p:val>
                                            <p:strVal val="1+#ppt_w/2"/>
                                          </p:val>
                                        </p:tav>
                                        <p:tav tm="100000">
                                          <p:val>
                                            <p:strVal val="#ppt_x"/>
                                          </p:val>
                                        </p:tav>
                                      </p:tavLst>
                                    </p:anim>
                                    <p:anim calcmode="lin" valueType="num">
                                      <p:cBhvr additive="base">
                                        <p:cTn id="39" dur="1000" fill="hold"/>
                                        <p:tgtEl>
                                          <p:spTgt spid="4"/>
                                        </p:tgtEl>
                                        <p:attrNameLst>
                                          <p:attrName>ppt_y</p:attrName>
                                        </p:attrNameLst>
                                      </p:cBhvr>
                                      <p:tavLst>
                                        <p:tav tm="0">
                                          <p:val>
                                            <p:strVal val="#ppt_y"/>
                                          </p:val>
                                        </p:tav>
                                        <p:tav tm="100000">
                                          <p:val>
                                            <p:strVal val="#ppt_y"/>
                                          </p:val>
                                        </p:tav>
                                      </p:tavLst>
                                    </p:anim>
                                  </p:childTnLst>
                                </p:cTn>
                              </p:par>
                            </p:childTnLst>
                          </p:cTn>
                        </p:par>
                        <p:par>
                          <p:cTn id="40" fill="hold">
                            <p:stCondLst>
                              <p:cond delay="8000"/>
                            </p:stCondLst>
                            <p:childTnLst>
                              <p:par>
                                <p:cTn id="41" presetID="2" presetClass="entr" presetSubtype="4" fill="hold" nodeType="after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additive="base">
                                        <p:cTn id="43" dur="1000" fill="hold"/>
                                        <p:tgtEl>
                                          <p:spTgt spid="6"/>
                                        </p:tgtEl>
                                        <p:attrNameLst>
                                          <p:attrName>ppt_x</p:attrName>
                                        </p:attrNameLst>
                                      </p:cBhvr>
                                      <p:tavLst>
                                        <p:tav tm="0">
                                          <p:val>
                                            <p:strVal val="#ppt_x"/>
                                          </p:val>
                                        </p:tav>
                                        <p:tav tm="100000">
                                          <p:val>
                                            <p:strVal val="#ppt_x"/>
                                          </p:val>
                                        </p:tav>
                                      </p:tavLst>
                                    </p:anim>
                                    <p:anim calcmode="lin" valueType="num">
                                      <p:cBhvr additive="base">
                                        <p:cTn id="44"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57158" y="0"/>
            <a:ext cx="8229600" cy="4525963"/>
          </a:xfrm>
        </p:spPr>
        <p:txBody>
          <a:bodyPr>
            <a:normAutofit fontScale="70000" lnSpcReduction="20000"/>
          </a:bodyPr>
          <a:lstStyle/>
          <a:p>
            <a:pPr>
              <a:buNone/>
            </a:pPr>
            <a:r>
              <a:rPr lang="pl-PL" sz="3400" dirty="0"/>
              <a:t>Pomoc:</a:t>
            </a:r>
          </a:p>
          <a:p>
            <a:r>
              <a:rPr lang="pl-PL" sz="3400" dirty="0"/>
              <a:t>Oceń sytuację i bezpieczeństwo</a:t>
            </a:r>
          </a:p>
          <a:p>
            <a:r>
              <a:rPr lang="pl-PL" sz="3400" dirty="0"/>
              <a:t>Wezwij pomoc specjalistyczną</a:t>
            </a:r>
          </a:p>
          <a:p>
            <a:r>
              <a:rPr lang="pl-PL" sz="3400" dirty="0"/>
              <a:t>Uspokój poszkodowanego (podczas całej akcji ratunkowej poszkodowany powinien leżeć nieruchomo z kończynami poniżej poziomu serca - w celu zwolnienia rozprzestrzeniania się jadu w organizmie).</a:t>
            </a:r>
          </a:p>
          <a:p>
            <a:r>
              <a:rPr lang="pl-PL" sz="3400" dirty="0"/>
              <a:t>Wykonaj ponad miejscem ukąszenia kilka obwojów kolistych szerokim bandażem lub zastosuj chustę trójkątną (obwój może zaciskać tylko powierzchowne naczynia krwionośne i chłonne - droga przenoszenia się jadu do tkanek).</a:t>
            </a:r>
          </a:p>
          <a:p>
            <a:r>
              <a:rPr lang="pl-PL" sz="3400" dirty="0"/>
              <a:t>Unieruchom kończynę, tak aby znajdowała się poniżej poziomu serca</a:t>
            </a:r>
          </a:p>
          <a:p>
            <a:endParaRPr lang="pl-PL" dirty="0"/>
          </a:p>
        </p:txBody>
      </p:sp>
      <p:sp>
        <p:nvSpPr>
          <p:cNvPr id="5" name="Symbol zastępczy numeru slajdu 4"/>
          <p:cNvSpPr>
            <a:spLocks noGrp="1"/>
          </p:cNvSpPr>
          <p:nvPr>
            <p:ph type="sldNum" sz="quarter" idx="12"/>
          </p:nvPr>
        </p:nvSpPr>
        <p:spPr/>
        <p:txBody>
          <a:bodyPr/>
          <a:lstStyle/>
          <a:p>
            <a:fld id="{70EC5629-88F5-450C-8D35-A4404742F285}" type="slidenum">
              <a:rPr lang="pl-PL" smtClean="0"/>
              <a:pPr/>
              <a:t>8</a:t>
            </a:fld>
            <a:endParaRPr lang="pl-PL" dirty="0"/>
          </a:p>
        </p:txBody>
      </p:sp>
      <p:pic>
        <p:nvPicPr>
          <p:cNvPr id="4" name="Obraz 3" descr="3544_rany1.gif"/>
          <p:cNvPicPr>
            <a:picLocks noChangeAspect="1"/>
          </p:cNvPicPr>
          <p:nvPr/>
        </p:nvPicPr>
        <p:blipFill>
          <a:blip r:embed="rId2"/>
          <a:stretch>
            <a:fillRect/>
          </a:stretch>
        </p:blipFill>
        <p:spPr>
          <a:xfrm>
            <a:off x="2928926" y="4071942"/>
            <a:ext cx="3426893" cy="2481282"/>
          </a:xfrm>
          <a:prstGeom prst="rect">
            <a:avLst/>
          </a:prstGeom>
        </p:spPr>
      </p:pic>
    </p:spTree>
  </p:cSld>
  <p:clrMapOvr>
    <a:masterClrMapping/>
  </p:clrMapOvr>
  <p:transition advTm="13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par>
                                <p:cTn id="28" presetID="22" presetClass="entr" presetSubtype="2" fill="hold" nodeType="with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right)">
                                      <p:cBhvr>
                                        <p:cTn id="3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descr="017.jpg"/>
          <p:cNvPicPr>
            <a:picLocks noGrp="1"/>
          </p:cNvPicPr>
          <p:nvPr>
            <p:ph idx="1"/>
          </p:nvPr>
        </p:nvPicPr>
        <p:blipFill>
          <a:blip r:embed="rId2" cstate="print"/>
          <a:stretch>
            <a:fillRect/>
          </a:stretch>
        </p:blipFill>
        <p:spPr>
          <a:xfrm>
            <a:off x="1785918" y="428604"/>
            <a:ext cx="5705936" cy="4983085"/>
          </a:xfrm>
          <a:prstGeom prst="rect">
            <a:avLst/>
          </a:prstGeom>
        </p:spPr>
      </p:pic>
      <p:sp>
        <p:nvSpPr>
          <p:cNvPr id="6" name="Symbol zastępczy numeru slajdu 5"/>
          <p:cNvSpPr>
            <a:spLocks noGrp="1"/>
          </p:cNvSpPr>
          <p:nvPr>
            <p:ph type="sldNum" sz="quarter" idx="12"/>
          </p:nvPr>
        </p:nvSpPr>
        <p:spPr/>
        <p:txBody>
          <a:bodyPr/>
          <a:lstStyle/>
          <a:p>
            <a:fld id="{70EC5629-88F5-450C-8D35-A4404742F285}" type="slidenum">
              <a:rPr lang="pl-PL" smtClean="0"/>
              <a:pPr/>
              <a:t>9</a:t>
            </a:fld>
            <a:endParaRPr lang="pl-PL" dirty="0"/>
          </a:p>
        </p:txBody>
      </p:sp>
      <p:sp>
        <p:nvSpPr>
          <p:cNvPr id="5" name="pole tekstowe 4"/>
          <p:cNvSpPr txBox="1"/>
          <p:nvPr/>
        </p:nvSpPr>
        <p:spPr>
          <a:xfrm>
            <a:off x="1571604" y="5715016"/>
            <a:ext cx="5786478" cy="584775"/>
          </a:xfrm>
          <a:prstGeom prst="rect">
            <a:avLst/>
          </a:prstGeom>
          <a:noFill/>
        </p:spPr>
        <p:txBody>
          <a:bodyPr wrap="square" rtlCol="0">
            <a:spAutoFit/>
          </a:bodyPr>
          <a:lstStyle/>
          <a:p>
            <a:pPr algn="ctr"/>
            <a:r>
              <a:rPr lang="pl-PL" sz="3200" b="1" i="1" dirty="0" smtClean="0">
                <a:solidFill>
                  <a:schemeClr val="tx1">
                    <a:lumMod val="65000"/>
                    <a:lumOff val="35000"/>
                  </a:schemeClr>
                </a:solidFill>
              </a:rPr>
              <a:t>Ukąszenie przez kleszcza</a:t>
            </a:r>
            <a:endParaRPr lang="pl-PL" sz="3200" b="1" i="1" dirty="0">
              <a:solidFill>
                <a:schemeClr val="tx1">
                  <a:lumMod val="65000"/>
                  <a:lumOff val="35000"/>
                </a:schemeClr>
              </a:solidFill>
            </a:endParaRPr>
          </a:p>
        </p:txBody>
      </p:sp>
    </p:spTree>
  </p:cSld>
  <p:clrMapOvr>
    <a:masterClrMapping/>
  </p:clrMapOvr>
  <p:transition advTm="4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263</TotalTime>
  <Words>863</Words>
  <Application>Microsoft Office PowerPoint</Application>
  <PresentationFormat>Pokaz na ekranie (4:3)</PresentationFormat>
  <Paragraphs>82</Paragraphs>
  <Slides>20</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20</vt:i4>
      </vt:variant>
    </vt:vector>
  </HeadingPairs>
  <TitlesOfParts>
    <vt:vector size="23" baseType="lpstr">
      <vt:lpstr>Arial</vt:lpstr>
      <vt:lpstr>Calibri</vt:lpstr>
      <vt:lpstr>Motyw pakietu Office</vt:lpstr>
      <vt:lpstr>Prezentacja programu PowerPoint</vt:lpstr>
      <vt:lpstr>Ugryzienie :</vt:lpstr>
      <vt:lpstr>Prezentacja programu PowerPoint</vt:lpstr>
      <vt:lpstr>Prezentacja programu PowerPoint</vt:lpstr>
      <vt:lpstr>Prezentacja programu PowerPoint</vt:lpstr>
      <vt:lpstr>Ukąszenie:</vt:lpstr>
      <vt:lpstr>Prezentacja programu PowerPoint</vt:lpstr>
      <vt:lpstr>Prezentacja programu PowerPoint</vt:lpstr>
      <vt:lpstr>Prezentacja programu PowerPoint</vt:lpstr>
      <vt:lpstr>Użądlenie: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Oem</dc:creator>
  <cp:lastModifiedBy>asus</cp:lastModifiedBy>
  <cp:revision>30</cp:revision>
  <dcterms:created xsi:type="dcterms:W3CDTF">2010-06-15T16:55:23Z</dcterms:created>
  <dcterms:modified xsi:type="dcterms:W3CDTF">2020-03-24T15:37:12Z</dcterms:modified>
</cp:coreProperties>
</file>